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7FE4DF8A_3E71DCA8.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7FE4DF8E_19FC78CC.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1128" r:id="rId5"/>
    <p:sldId id="1034" r:id="rId6"/>
    <p:sldId id="1130" r:id="rId7"/>
    <p:sldId id="1152" r:id="rId8"/>
    <p:sldId id="2145705864" r:id="rId9"/>
    <p:sldId id="2145705878" r:id="rId10"/>
    <p:sldId id="258" r:id="rId11"/>
    <p:sldId id="1153" r:id="rId12"/>
    <p:sldId id="1155" r:id="rId13"/>
    <p:sldId id="1154" r:id="rId14"/>
    <p:sldId id="1156" r:id="rId15"/>
    <p:sldId id="1157" r:id="rId16"/>
    <p:sldId id="1158" r:id="rId17"/>
    <p:sldId id="2145705869" r:id="rId18"/>
    <p:sldId id="2145705866" r:id="rId19"/>
    <p:sldId id="2145705870" r:id="rId20"/>
    <p:sldId id="1164" r:id="rId21"/>
    <p:sldId id="2145705867" r:id="rId22"/>
    <p:sldId id="2145705853" r:id="rId23"/>
    <p:sldId id="2145705871" r:id="rId24"/>
    <p:sldId id="2145705872" r:id="rId25"/>
    <p:sldId id="2145705863" r:id="rId26"/>
    <p:sldId id="1150" r:id="rId27"/>
    <p:sldId id="1143" r:id="rId28"/>
    <p:sldId id="1144" r:id="rId29"/>
    <p:sldId id="1145" r:id="rId30"/>
    <p:sldId id="1147" r:id="rId31"/>
    <p:sldId id="114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331C02-7418-74ED-C294-DCFB193A32B5}" name="Olivia Barone" initials="OB" userId="S::OBarone@njeda.com::b06f46da-9c77-4e67-b3da-0108db1263e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Devin Potts" initials="DP" lastIdx="49" clrIdx="6">
    <p:extLst>
      <p:ext uri="{19B8F6BF-5375-455C-9EA6-DF929625EA0E}">
        <p15:presenceInfo xmlns:p15="http://schemas.microsoft.com/office/powerpoint/2012/main" userId="S::dpotts@guidehouse.com::4239aad6-0c36-4f68-ae28-724890d3fd7c" providerId="AD"/>
      </p:ext>
    </p:extLst>
  </p:cmAuthor>
  <p:cmAuthor id="1" name="Libby Bradley" initials="LB" lastIdx="14" clrIdx="0">
    <p:extLst>
      <p:ext uri="{19B8F6BF-5375-455C-9EA6-DF929625EA0E}">
        <p15:presenceInfo xmlns:p15="http://schemas.microsoft.com/office/powerpoint/2012/main" userId="S::gbradley@guidehouse.com::d288ea74-7474-454d-8814-ba795bab9811" providerId="AD"/>
      </p:ext>
    </p:extLst>
  </p:cmAuthor>
  <p:cmAuthor id="8" name="Adam Winston" initials="AW" lastIdx="17" clrIdx="7">
    <p:extLst>
      <p:ext uri="{19B8F6BF-5375-455C-9EA6-DF929625EA0E}">
        <p15:presenceInfo xmlns:p15="http://schemas.microsoft.com/office/powerpoint/2012/main" userId="S::awinston@guidehouse.com::e403a267-8b55-43e0-be2d-89217b626069" providerId="AD"/>
      </p:ext>
    </p:extLst>
  </p:cmAuthor>
  <p:cmAuthor id="2" name="Denise DeFelice" initials="DD" lastIdx="85" clrIdx="1">
    <p:extLst>
      <p:ext uri="{19B8F6BF-5375-455C-9EA6-DF929625EA0E}">
        <p15:presenceInfo xmlns:p15="http://schemas.microsoft.com/office/powerpoint/2012/main" userId="S::ddefelice@guidehouse.com::7860467b-1045-4e16-89ec-baafea389a3c" providerId="AD"/>
      </p:ext>
    </p:extLst>
  </p:cmAuthor>
  <p:cmAuthor id="3" name="Harrison Phelan" initials="HP" lastIdx="232" clrIdx="2">
    <p:extLst>
      <p:ext uri="{19B8F6BF-5375-455C-9EA6-DF929625EA0E}">
        <p15:presenceInfo xmlns:p15="http://schemas.microsoft.com/office/powerpoint/2012/main" userId="S::hphelan@guidehouse.com::92e76d66-f824-412b-a136-7ce63f418fc1" providerId="AD"/>
      </p:ext>
    </p:extLst>
  </p:cmAuthor>
  <p:cmAuthor id="4" name="Rebecca McGregor" initials="RM" lastIdx="40" clrIdx="3">
    <p:extLst>
      <p:ext uri="{19B8F6BF-5375-455C-9EA6-DF929625EA0E}">
        <p15:presenceInfo xmlns:p15="http://schemas.microsoft.com/office/powerpoint/2012/main" userId="S::rmcgregor@guidehouse.com::5801a00c-ba25-4fb6-a7eb-a0dbc6cd5f5e" providerId="AD"/>
      </p:ext>
    </p:extLst>
  </p:cmAuthor>
  <p:cmAuthor id="5" name="Shaun Fernando" initials="SF" lastIdx="25" clrIdx="4">
    <p:extLst>
      <p:ext uri="{19B8F6BF-5375-455C-9EA6-DF929625EA0E}">
        <p15:presenceInfo xmlns:p15="http://schemas.microsoft.com/office/powerpoint/2012/main" userId="S::sfernando@guidehouse.com::78546c4a-b7ad-4d2a-b37b-8cb75659f051" providerId="AD"/>
      </p:ext>
    </p:extLst>
  </p:cmAuthor>
  <p:cmAuthor id="6" name="Victoria Carey" initials="VC" lastIdx="6" clrIdx="5">
    <p:extLst>
      <p:ext uri="{19B8F6BF-5375-455C-9EA6-DF929625EA0E}">
        <p15:presenceInfo xmlns:p15="http://schemas.microsoft.com/office/powerpoint/2012/main" userId="S::VCarey@njeda.com::6d9c9794-915a-48fd-8a4e-360b9e77ce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7C"/>
    <a:srgbClr val="FF3300"/>
    <a:srgbClr val="84BF43"/>
    <a:srgbClr val="B2E9FF"/>
    <a:srgbClr val="C7C7C7"/>
    <a:srgbClr val="007EB1"/>
    <a:srgbClr val="D300C9"/>
    <a:srgbClr val="373737"/>
    <a:srgbClr val="6F6F6F"/>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46C4A4-2FE4-4305-9D1F-D989673DA8A8}" v="282" dt="2023-03-22T20:22:01.6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612" autoAdjust="0"/>
    <p:restoredTop sz="96357" autoAdjust="0"/>
  </p:normalViewPr>
  <p:slideViewPr>
    <p:cSldViewPr snapToGrid="0">
      <p:cViewPr varScale="1">
        <p:scale>
          <a:sx n="103" d="100"/>
          <a:sy n="103" d="100"/>
        </p:scale>
        <p:origin x="114" y="63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omments/modernComment_7FE4DF8A_3E71DCA8.xml><?xml version="1.0" encoding="utf-8"?>
<p188:cmLst xmlns:a="http://schemas.openxmlformats.org/drawingml/2006/main" xmlns:r="http://schemas.openxmlformats.org/officeDocument/2006/relationships" xmlns:p188="http://schemas.microsoft.com/office/powerpoint/2018/8/main">
  <p188:cm id="{7907E989-E661-4237-95F2-E04CBACD4B03}" authorId="{B6331C02-7418-74ED-C294-DCFB193A32B5}" created="2023-03-22T13:02:59.572">
    <pc:sldMkLst xmlns:pc="http://schemas.microsoft.com/office/powerpoint/2013/main/command">
      <pc:docMk/>
      <pc:sldMk cId="1047649448" sldId="2145705866"/>
    </pc:sldMkLst>
    <p188:txBody>
      <a:bodyPr/>
      <a:lstStyle/>
      <a:p>
        <a:r>
          <a:rPr lang="en-US"/>
          <a:t>wrong slide</a:t>
        </a:r>
      </a:p>
    </p188:txBody>
  </p188:cm>
</p188:cmLst>
</file>

<file path=ppt/comments/modernComment_7FE4DF8E_19FC78CC.xml><?xml version="1.0" encoding="utf-8"?>
<p188:cmLst xmlns:a="http://schemas.openxmlformats.org/drawingml/2006/main" xmlns:r="http://schemas.openxmlformats.org/officeDocument/2006/relationships" xmlns:p188="http://schemas.microsoft.com/office/powerpoint/2018/8/main">
  <p188:cm id="{482077B7-26FE-44E9-B798-D9D6E7B1B81D}" authorId="{B6331C02-7418-74ED-C294-DCFB193A32B5}" created="2023-03-17T17:01:46.716">
    <pc:sldMkLst xmlns:pc="http://schemas.microsoft.com/office/powerpoint/2013/main/command">
      <pc:docMk/>
      <pc:sldMk cId="435976396" sldId="2145705870"/>
    </pc:sldMkLst>
    <p188:txBody>
      <a:bodyPr/>
      <a:lstStyle/>
      <a:p>
        <a:r>
          <a:rPr lang="en-US"/>
          <a:t>olivia add status meanings </a:t>
        </a:r>
      </a:p>
    </p188:txBody>
  </p188:cm>
</p188:cmLst>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B70901-CECE-48BD-95FD-28EFF25045AD}" type="doc">
      <dgm:prSet loTypeId="urn:microsoft.com/office/officeart/2005/8/layout/chevron1" loCatId="process" qsTypeId="urn:microsoft.com/office/officeart/2005/8/quickstyle/simple1" qsCatId="simple" csTypeId="urn:microsoft.com/office/officeart/2005/8/colors/accent1_1" csCatId="accent1" phldr="1"/>
      <dgm:spPr/>
    </dgm:pt>
    <dgm:pt modelId="{14CAE9B5-6723-43D4-A2EC-E2B48BE87124}">
      <dgm:prSet phldrT="[Text]"/>
      <dgm:spPr>
        <a:solidFill>
          <a:schemeClr val="accent1"/>
        </a:solidFill>
      </dgm:spPr>
      <dgm:t>
        <a:bodyPr/>
        <a:lstStyle/>
        <a:p>
          <a:r>
            <a:rPr lang="en-US" b="1" dirty="0"/>
            <a:t>Start Purchaser application</a:t>
          </a:r>
        </a:p>
      </dgm:t>
    </dgm:pt>
    <dgm:pt modelId="{68CA203A-9BDE-4884-BEC6-68980A01B622}" type="parTrans" cxnId="{14EF0FCF-68B6-400A-8F5F-CFE666A12DD9}">
      <dgm:prSet/>
      <dgm:spPr/>
      <dgm:t>
        <a:bodyPr/>
        <a:lstStyle/>
        <a:p>
          <a:endParaRPr lang="en-US"/>
        </a:p>
      </dgm:t>
    </dgm:pt>
    <dgm:pt modelId="{C7C2D559-B343-4C3C-A3DA-1796103213CD}" type="sibTrans" cxnId="{14EF0FCF-68B6-400A-8F5F-CFE666A12DD9}">
      <dgm:prSet/>
      <dgm:spPr/>
      <dgm:t>
        <a:bodyPr/>
        <a:lstStyle/>
        <a:p>
          <a:endParaRPr lang="en-US"/>
        </a:p>
      </dgm:t>
    </dgm:pt>
    <dgm:pt modelId="{4A0EC47E-9022-4AC0-93D2-8D1CF8671A97}">
      <dgm:prSet phldrT="[Text]"/>
      <dgm:spPr>
        <a:solidFill>
          <a:schemeClr val="bg1"/>
        </a:solidFill>
      </dgm:spPr>
      <dgm:t>
        <a:bodyPr/>
        <a:lstStyle/>
        <a:p>
          <a:r>
            <a:rPr lang="en-US" b="0" dirty="0"/>
            <a:t>Populate entity information</a:t>
          </a:r>
        </a:p>
      </dgm:t>
    </dgm:pt>
    <dgm:pt modelId="{6DB84817-44DB-469C-8EA3-1B4BA61895C9}" type="parTrans" cxnId="{BC8A02A8-957D-4889-9C15-DFD1377CBB5F}">
      <dgm:prSet/>
      <dgm:spPr/>
      <dgm:t>
        <a:bodyPr/>
        <a:lstStyle/>
        <a:p>
          <a:endParaRPr lang="en-US"/>
        </a:p>
      </dgm:t>
    </dgm:pt>
    <dgm:pt modelId="{87345CD4-3C31-4B11-8EF3-B475EF31E58D}" type="sibTrans" cxnId="{BC8A02A8-957D-4889-9C15-DFD1377CBB5F}">
      <dgm:prSet/>
      <dgm:spPr/>
      <dgm:t>
        <a:bodyPr/>
        <a:lstStyle/>
        <a:p>
          <a:endParaRPr lang="en-US"/>
        </a:p>
      </dgm:t>
    </dgm:pt>
    <dgm:pt modelId="{51C73D3C-98E0-4171-A7F7-31A5DB524649}">
      <dgm:prSet/>
      <dgm:spPr/>
      <dgm:t>
        <a:bodyPr/>
        <a:lstStyle/>
        <a:p>
          <a:r>
            <a:rPr lang="en-US" dirty="0"/>
            <a:t>Populate vehicle(s) information</a:t>
          </a:r>
        </a:p>
      </dgm:t>
    </dgm:pt>
    <dgm:pt modelId="{54442C5E-B70E-4346-93F8-89248B9C1DCA}" type="parTrans" cxnId="{53C84B37-80EE-4EDF-B5FD-FDC395DDDC52}">
      <dgm:prSet/>
      <dgm:spPr/>
      <dgm:t>
        <a:bodyPr/>
        <a:lstStyle/>
        <a:p>
          <a:endParaRPr lang="en-US"/>
        </a:p>
      </dgm:t>
    </dgm:pt>
    <dgm:pt modelId="{4C61677B-BD3C-4076-84E1-DD4705C53CC3}" type="sibTrans" cxnId="{53C84B37-80EE-4EDF-B5FD-FDC395DDDC52}">
      <dgm:prSet/>
      <dgm:spPr/>
      <dgm:t>
        <a:bodyPr/>
        <a:lstStyle/>
        <a:p>
          <a:endParaRPr lang="en-US"/>
        </a:p>
      </dgm:t>
    </dgm:pt>
    <dgm:pt modelId="{D70DEC83-1C49-48B2-8534-D8E30855C7FE}">
      <dgm:prSet/>
      <dgm:spPr>
        <a:solidFill>
          <a:schemeClr val="bg1"/>
        </a:solidFill>
      </dgm:spPr>
      <dgm:t>
        <a:bodyPr/>
        <a:lstStyle/>
        <a:p>
          <a:r>
            <a:rPr lang="en-US" b="0" dirty="0"/>
            <a:t>Upload documents</a:t>
          </a:r>
        </a:p>
      </dgm:t>
    </dgm:pt>
    <dgm:pt modelId="{929E93B0-6864-46F8-ACAF-3F813CE14274}" type="parTrans" cxnId="{8464417F-5371-4C69-A85F-E5B222BF23E4}">
      <dgm:prSet/>
      <dgm:spPr/>
      <dgm:t>
        <a:bodyPr/>
        <a:lstStyle/>
        <a:p>
          <a:endParaRPr lang="en-US"/>
        </a:p>
      </dgm:t>
    </dgm:pt>
    <dgm:pt modelId="{1B88782B-F9A8-42C9-B332-C841266F5D27}" type="sibTrans" cxnId="{8464417F-5371-4C69-A85F-E5B222BF23E4}">
      <dgm:prSet/>
      <dgm:spPr/>
      <dgm:t>
        <a:bodyPr/>
        <a:lstStyle/>
        <a:p>
          <a:endParaRPr lang="en-US"/>
        </a:p>
      </dgm:t>
    </dgm:pt>
    <dgm:pt modelId="{B411071F-23CA-4EB5-A0A1-ECD65DA0E2B8}">
      <dgm:prSet/>
      <dgm:spPr/>
      <dgm:t>
        <a:bodyPr/>
        <a:lstStyle/>
        <a:p>
          <a:r>
            <a:rPr lang="en-US" dirty="0"/>
            <a:t>Submit to Purchaser</a:t>
          </a:r>
        </a:p>
      </dgm:t>
    </dgm:pt>
    <dgm:pt modelId="{9716F842-3C22-46D3-A8BF-3D79001A8425}" type="parTrans" cxnId="{26AC9CC8-FDA5-437C-A4D9-C9407750BDF7}">
      <dgm:prSet/>
      <dgm:spPr/>
      <dgm:t>
        <a:bodyPr/>
        <a:lstStyle/>
        <a:p>
          <a:endParaRPr lang="en-US"/>
        </a:p>
      </dgm:t>
    </dgm:pt>
    <dgm:pt modelId="{B518A216-3EE9-4D01-AD81-CBAFBCD6FA90}" type="sibTrans" cxnId="{26AC9CC8-FDA5-437C-A4D9-C9407750BDF7}">
      <dgm:prSet/>
      <dgm:spPr/>
      <dgm:t>
        <a:bodyPr/>
        <a:lstStyle/>
        <a:p>
          <a:endParaRPr lang="en-US"/>
        </a:p>
      </dgm:t>
    </dgm:pt>
    <dgm:pt modelId="{AB26C02D-320C-41B0-991B-63FD75F9A0F9}" type="pres">
      <dgm:prSet presAssocID="{E2B70901-CECE-48BD-95FD-28EFF25045AD}" presName="Name0" presStyleCnt="0">
        <dgm:presLayoutVars>
          <dgm:dir/>
          <dgm:animLvl val="lvl"/>
          <dgm:resizeHandles val="exact"/>
        </dgm:presLayoutVars>
      </dgm:prSet>
      <dgm:spPr/>
    </dgm:pt>
    <dgm:pt modelId="{064D746C-F6C8-4219-9017-E8668CE0000E}" type="pres">
      <dgm:prSet presAssocID="{14CAE9B5-6723-43D4-A2EC-E2B48BE87124}" presName="parTxOnly" presStyleLbl="node1" presStyleIdx="0" presStyleCnt="5">
        <dgm:presLayoutVars>
          <dgm:chMax val="0"/>
          <dgm:chPref val="0"/>
          <dgm:bulletEnabled val="1"/>
        </dgm:presLayoutVars>
      </dgm:prSet>
      <dgm:spPr/>
    </dgm:pt>
    <dgm:pt modelId="{CD0BF202-8FB7-46D0-B1B3-76998EE8E6F1}" type="pres">
      <dgm:prSet presAssocID="{C7C2D559-B343-4C3C-A3DA-1796103213CD}" presName="parTxOnlySpace" presStyleCnt="0"/>
      <dgm:spPr/>
    </dgm:pt>
    <dgm:pt modelId="{4CCE3F02-B337-46EA-A837-CE0D7488D56A}" type="pres">
      <dgm:prSet presAssocID="{4A0EC47E-9022-4AC0-93D2-8D1CF8671A97}" presName="parTxOnly" presStyleLbl="node1" presStyleIdx="1" presStyleCnt="5">
        <dgm:presLayoutVars>
          <dgm:chMax val="0"/>
          <dgm:chPref val="0"/>
          <dgm:bulletEnabled val="1"/>
        </dgm:presLayoutVars>
      </dgm:prSet>
      <dgm:spPr/>
    </dgm:pt>
    <dgm:pt modelId="{946875E9-9D18-4185-85FC-BD4D9E5B2F95}" type="pres">
      <dgm:prSet presAssocID="{87345CD4-3C31-4B11-8EF3-B475EF31E58D}" presName="parTxOnlySpace" presStyleCnt="0"/>
      <dgm:spPr/>
    </dgm:pt>
    <dgm:pt modelId="{A7D8FD48-57F7-4B93-89C2-84D7693CE9D1}" type="pres">
      <dgm:prSet presAssocID="{51C73D3C-98E0-4171-A7F7-31A5DB524649}" presName="parTxOnly" presStyleLbl="node1" presStyleIdx="2" presStyleCnt="5">
        <dgm:presLayoutVars>
          <dgm:chMax val="0"/>
          <dgm:chPref val="0"/>
          <dgm:bulletEnabled val="1"/>
        </dgm:presLayoutVars>
      </dgm:prSet>
      <dgm:spPr/>
    </dgm:pt>
    <dgm:pt modelId="{2C16D4EA-30D2-4C5A-B7F0-03776F3FC655}" type="pres">
      <dgm:prSet presAssocID="{4C61677B-BD3C-4076-84E1-DD4705C53CC3}" presName="parTxOnlySpace" presStyleCnt="0"/>
      <dgm:spPr/>
    </dgm:pt>
    <dgm:pt modelId="{F7A6699E-32DC-4C59-A8AE-7AE1F521371C}" type="pres">
      <dgm:prSet presAssocID="{D70DEC83-1C49-48B2-8534-D8E30855C7FE}" presName="parTxOnly" presStyleLbl="node1" presStyleIdx="3" presStyleCnt="5">
        <dgm:presLayoutVars>
          <dgm:chMax val="0"/>
          <dgm:chPref val="0"/>
          <dgm:bulletEnabled val="1"/>
        </dgm:presLayoutVars>
      </dgm:prSet>
      <dgm:spPr/>
    </dgm:pt>
    <dgm:pt modelId="{B52B9792-C361-4758-98DE-27DFB8912838}" type="pres">
      <dgm:prSet presAssocID="{1B88782B-F9A8-42C9-B332-C841266F5D27}" presName="parTxOnlySpace" presStyleCnt="0"/>
      <dgm:spPr/>
    </dgm:pt>
    <dgm:pt modelId="{039261F5-1D02-435A-B3EE-3481EFEE25EE}" type="pres">
      <dgm:prSet presAssocID="{B411071F-23CA-4EB5-A0A1-ECD65DA0E2B8}" presName="parTxOnly" presStyleLbl="node1" presStyleIdx="4" presStyleCnt="5">
        <dgm:presLayoutVars>
          <dgm:chMax val="0"/>
          <dgm:chPref val="0"/>
          <dgm:bulletEnabled val="1"/>
        </dgm:presLayoutVars>
      </dgm:prSet>
      <dgm:spPr/>
    </dgm:pt>
  </dgm:ptLst>
  <dgm:cxnLst>
    <dgm:cxn modelId="{53C84B37-80EE-4EDF-B5FD-FDC395DDDC52}" srcId="{E2B70901-CECE-48BD-95FD-28EFF25045AD}" destId="{51C73D3C-98E0-4171-A7F7-31A5DB524649}" srcOrd="2" destOrd="0" parTransId="{54442C5E-B70E-4346-93F8-89248B9C1DCA}" sibTransId="{4C61677B-BD3C-4076-84E1-DD4705C53CC3}"/>
    <dgm:cxn modelId="{140F2B68-15EB-48A0-B538-8A2D3582B533}" type="presOf" srcId="{D70DEC83-1C49-48B2-8534-D8E30855C7FE}" destId="{F7A6699E-32DC-4C59-A8AE-7AE1F521371C}" srcOrd="0" destOrd="0" presId="urn:microsoft.com/office/officeart/2005/8/layout/chevron1"/>
    <dgm:cxn modelId="{06F7044B-5734-4414-80DF-DC895F1A8421}" type="presOf" srcId="{E2B70901-CECE-48BD-95FD-28EFF25045AD}" destId="{AB26C02D-320C-41B0-991B-63FD75F9A0F9}" srcOrd="0" destOrd="0" presId="urn:microsoft.com/office/officeart/2005/8/layout/chevron1"/>
    <dgm:cxn modelId="{1301916F-96B7-47FB-B4F8-13DBB66C2D9D}" type="presOf" srcId="{51C73D3C-98E0-4171-A7F7-31A5DB524649}" destId="{A7D8FD48-57F7-4B93-89C2-84D7693CE9D1}" srcOrd="0" destOrd="0" presId="urn:microsoft.com/office/officeart/2005/8/layout/chevron1"/>
    <dgm:cxn modelId="{8464417F-5371-4C69-A85F-E5B222BF23E4}" srcId="{E2B70901-CECE-48BD-95FD-28EFF25045AD}" destId="{D70DEC83-1C49-48B2-8534-D8E30855C7FE}" srcOrd="3" destOrd="0" parTransId="{929E93B0-6864-46F8-ACAF-3F813CE14274}" sibTransId="{1B88782B-F9A8-42C9-B332-C841266F5D27}"/>
    <dgm:cxn modelId="{3C04BB88-A51B-4233-96A2-D454671D5329}" type="presOf" srcId="{14CAE9B5-6723-43D4-A2EC-E2B48BE87124}" destId="{064D746C-F6C8-4219-9017-E8668CE0000E}" srcOrd="0" destOrd="0" presId="urn:microsoft.com/office/officeart/2005/8/layout/chevron1"/>
    <dgm:cxn modelId="{BC9730A6-E31D-4FFF-8567-5BD48347DA55}" type="presOf" srcId="{4A0EC47E-9022-4AC0-93D2-8D1CF8671A97}" destId="{4CCE3F02-B337-46EA-A837-CE0D7488D56A}" srcOrd="0" destOrd="0" presId="urn:microsoft.com/office/officeart/2005/8/layout/chevron1"/>
    <dgm:cxn modelId="{BC8A02A8-957D-4889-9C15-DFD1377CBB5F}" srcId="{E2B70901-CECE-48BD-95FD-28EFF25045AD}" destId="{4A0EC47E-9022-4AC0-93D2-8D1CF8671A97}" srcOrd="1" destOrd="0" parTransId="{6DB84817-44DB-469C-8EA3-1B4BA61895C9}" sibTransId="{87345CD4-3C31-4B11-8EF3-B475EF31E58D}"/>
    <dgm:cxn modelId="{9606F9C5-5F37-4713-9802-3DF334ACE987}" type="presOf" srcId="{B411071F-23CA-4EB5-A0A1-ECD65DA0E2B8}" destId="{039261F5-1D02-435A-B3EE-3481EFEE25EE}" srcOrd="0" destOrd="0" presId="urn:microsoft.com/office/officeart/2005/8/layout/chevron1"/>
    <dgm:cxn modelId="{26AC9CC8-FDA5-437C-A4D9-C9407750BDF7}" srcId="{E2B70901-CECE-48BD-95FD-28EFF25045AD}" destId="{B411071F-23CA-4EB5-A0A1-ECD65DA0E2B8}" srcOrd="4" destOrd="0" parTransId="{9716F842-3C22-46D3-A8BF-3D79001A8425}" sibTransId="{B518A216-3EE9-4D01-AD81-CBAFBCD6FA90}"/>
    <dgm:cxn modelId="{14EF0FCF-68B6-400A-8F5F-CFE666A12DD9}" srcId="{E2B70901-CECE-48BD-95FD-28EFF25045AD}" destId="{14CAE9B5-6723-43D4-A2EC-E2B48BE87124}" srcOrd="0" destOrd="0" parTransId="{68CA203A-9BDE-4884-BEC6-68980A01B622}" sibTransId="{C7C2D559-B343-4C3C-A3DA-1796103213CD}"/>
    <dgm:cxn modelId="{05B3FA57-2B20-4543-A2CA-EF574B9634D6}" type="presParOf" srcId="{AB26C02D-320C-41B0-991B-63FD75F9A0F9}" destId="{064D746C-F6C8-4219-9017-E8668CE0000E}" srcOrd="0" destOrd="0" presId="urn:microsoft.com/office/officeart/2005/8/layout/chevron1"/>
    <dgm:cxn modelId="{4B9BE77C-78AA-4C4A-B1EC-43109B468002}" type="presParOf" srcId="{AB26C02D-320C-41B0-991B-63FD75F9A0F9}" destId="{CD0BF202-8FB7-46D0-B1B3-76998EE8E6F1}" srcOrd="1" destOrd="0" presId="urn:microsoft.com/office/officeart/2005/8/layout/chevron1"/>
    <dgm:cxn modelId="{22DB1922-48F1-43B6-B8E3-B29FFE6C1C2C}" type="presParOf" srcId="{AB26C02D-320C-41B0-991B-63FD75F9A0F9}" destId="{4CCE3F02-B337-46EA-A837-CE0D7488D56A}" srcOrd="2" destOrd="0" presId="urn:microsoft.com/office/officeart/2005/8/layout/chevron1"/>
    <dgm:cxn modelId="{938A2131-C1E0-4241-BB24-8063803FD013}" type="presParOf" srcId="{AB26C02D-320C-41B0-991B-63FD75F9A0F9}" destId="{946875E9-9D18-4185-85FC-BD4D9E5B2F95}" srcOrd="3" destOrd="0" presId="urn:microsoft.com/office/officeart/2005/8/layout/chevron1"/>
    <dgm:cxn modelId="{74EE6BCE-DF33-4A42-87C7-89ED5503BE0A}" type="presParOf" srcId="{AB26C02D-320C-41B0-991B-63FD75F9A0F9}" destId="{A7D8FD48-57F7-4B93-89C2-84D7693CE9D1}" srcOrd="4" destOrd="0" presId="urn:microsoft.com/office/officeart/2005/8/layout/chevron1"/>
    <dgm:cxn modelId="{1D91DA51-E49B-42C0-BAAF-92E6ECD840FE}" type="presParOf" srcId="{AB26C02D-320C-41B0-991B-63FD75F9A0F9}" destId="{2C16D4EA-30D2-4C5A-B7F0-03776F3FC655}" srcOrd="5" destOrd="0" presId="urn:microsoft.com/office/officeart/2005/8/layout/chevron1"/>
    <dgm:cxn modelId="{00AEA8D0-A318-4625-B5B5-0B33593E2E94}" type="presParOf" srcId="{AB26C02D-320C-41B0-991B-63FD75F9A0F9}" destId="{F7A6699E-32DC-4C59-A8AE-7AE1F521371C}" srcOrd="6" destOrd="0" presId="urn:microsoft.com/office/officeart/2005/8/layout/chevron1"/>
    <dgm:cxn modelId="{982FCD4C-F1D0-4955-A0AA-99EF70F38983}" type="presParOf" srcId="{AB26C02D-320C-41B0-991B-63FD75F9A0F9}" destId="{B52B9792-C361-4758-98DE-27DFB8912838}" srcOrd="7" destOrd="0" presId="urn:microsoft.com/office/officeart/2005/8/layout/chevron1"/>
    <dgm:cxn modelId="{2AF8791C-E751-46C4-AD74-8BC64C927681}" type="presParOf" srcId="{AB26C02D-320C-41B0-991B-63FD75F9A0F9}" destId="{039261F5-1D02-435A-B3EE-3481EFEE25EE}" srcOrd="8"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B70901-CECE-48BD-95FD-28EFF25045AD}" type="doc">
      <dgm:prSet loTypeId="urn:microsoft.com/office/officeart/2005/8/layout/chevron1" loCatId="process" qsTypeId="urn:microsoft.com/office/officeart/2005/8/quickstyle/simple1" qsCatId="simple" csTypeId="urn:microsoft.com/office/officeart/2005/8/colors/accent1_1" csCatId="accent1" phldr="1"/>
      <dgm:spPr/>
    </dgm:pt>
    <dgm:pt modelId="{14CAE9B5-6723-43D4-A2EC-E2B48BE87124}">
      <dgm:prSet phldrT="[Text]"/>
      <dgm:spPr>
        <a:solidFill>
          <a:schemeClr val="accent1"/>
        </a:solidFill>
      </dgm:spPr>
      <dgm:t>
        <a:bodyPr/>
        <a:lstStyle/>
        <a:p>
          <a:r>
            <a:rPr lang="en-US" b="1" dirty="0"/>
            <a:t>Start Purchaser application</a:t>
          </a:r>
        </a:p>
      </dgm:t>
    </dgm:pt>
    <dgm:pt modelId="{68CA203A-9BDE-4884-BEC6-68980A01B622}" type="parTrans" cxnId="{14EF0FCF-68B6-400A-8F5F-CFE666A12DD9}">
      <dgm:prSet/>
      <dgm:spPr/>
      <dgm:t>
        <a:bodyPr/>
        <a:lstStyle/>
        <a:p>
          <a:endParaRPr lang="en-US"/>
        </a:p>
      </dgm:t>
    </dgm:pt>
    <dgm:pt modelId="{C7C2D559-B343-4C3C-A3DA-1796103213CD}" type="sibTrans" cxnId="{14EF0FCF-68B6-400A-8F5F-CFE666A12DD9}">
      <dgm:prSet/>
      <dgm:spPr/>
      <dgm:t>
        <a:bodyPr/>
        <a:lstStyle/>
        <a:p>
          <a:endParaRPr lang="en-US"/>
        </a:p>
      </dgm:t>
    </dgm:pt>
    <dgm:pt modelId="{4A0EC47E-9022-4AC0-93D2-8D1CF8671A97}">
      <dgm:prSet phldrT="[Text]"/>
      <dgm:spPr>
        <a:solidFill>
          <a:schemeClr val="accent1"/>
        </a:solidFill>
      </dgm:spPr>
      <dgm:t>
        <a:bodyPr/>
        <a:lstStyle/>
        <a:p>
          <a:r>
            <a:rPr lang="en-US" b="1" dirty="0"/>
            <a:t>Populate entity information</a:t>
          </a:r>
        </a:p>
      </dgm:t>
    </dgm:pt>
    <dgm:pt modelId="{6DB84817-44DB-469C-8EA3-1B4BA61895C9}" type="parTrans" cxnId="{BC8A02A8-957D-4889-9C15-DFD1377CBB5F}">
      <dgm:prSet/>
      <dgm:spPr/>
      <dgm:t>
        <a:bodyPr/>
        <a:lstStyle/>
        <a:p>
          <a:endParaRPr lang="en-US"/>
        </a:p>
      </dgm:t>
    </dgm:pt>
    <dgm:pt modelId="{87345CD4-3C31-4B11-8EF3-B475EF31E58D}" type="sibTrans" cxnId="{BC8A02A8-957D-4889-9C15-DFD1377CBB5F}">
      <dgm:prSet/>
      <dgm:spPr/>
      <dgm:t>
        <a:bodyPr/>
        <a:lstStyle/>
        <a:p>
          <a:endParaRPr lang="en-US"/>
        </a:p>
      </dgm:t>
    </dgm:pt>
    <dgm:pt modelId="{51C73D3C-98E0-4171-A7F7-31A5DB524649}">
      <dgm:prSet/>
      <dgm:spPr/>
      <dgm:t>
        <a:bodyPr/>
        <a:lstStyle/>
        <a:p>
          <a:r>
            <a:rPr lang="en-US" dirty="0"/>
            <a:t>Populate vehicle(s) information</a:t>
          </a:r>
        </a:p>
      </dgm:t>
    </dgm:pt>
    <dgm:pt modelId="{54442C5E-B70E-4346-93F8-89248B9C1DCA}" type="parTrans" cxnId="{53C84B37-80EE-4EDF-B5FD-FDC395DDDC52}">
      <dgm:prSet/>
      <dgm:spPr/>
      <dgm:t>
        <a:bodyPr/>
        <a:lstStyle/>
        <a:p>
          <a:endParaRPr lang="en-US"/>
        </a:p>
      </dgm:t>
    </dgm:pt>
    <dgm:pt modelId="{4C61677B-BD3C-4076-84E1-DD4705C53CC3}" type="sibTrans" cxnId="{53C84B37-80EE-4EDF-B5FD-FDC395DDDC52}">
      <dgm:prSet/>
      <dgm:spPr/>
      <dgm:t>
        <a:bodyPr/>
        <a:lstStyle/>
        <a:p>
          <a:endParaRPr lang="en-US"/>
        </a:p>
      </dgm:t>
    </dgm:pt>
    <dgm:pt modelId="{D70DEC83-1C49-48B2-8534-D8E30855C7FE}">
      <dgm:prSet/>
      <dgm:spPr>
        <a:solidFill>
          <a:schemeClr val="bg1"/>
        </a:solidFill>
      </dgm:spPr>
      <dgm:t>
        <a:bodyPr/>
        <a:lstStyle/>
        <a:p>
          <a:r>
            <a:rPr lang="en-US" b="0" dirty="0"/>
            <a:t>Upload documents</a:t>
          </a:r>
        </a:p>
      </dgm:t>
    </dgm:pt>
    <dgm:pt modelId="{929E93B0-6864-46F8-ACAF-3F813CE14274}" type="parTrans" cxnId="{8464417F-5371-4C69-A85F-E5B222BF23E4}">
      <dgm:prSet/>
      <dgm:spPr/>
      <dgm:t>
        <a:bodyPr/>
        <a:lstStyle/>
        <a:p>
          <a:endParaRPr lang="en-US"/>
        </a:p>
      </dgm:t>
    </dgm:pt>
    <dgm:pt modelId="{1B88782B-F9A8-42C9-B332-C841266F5D27}" type="sibTrans" cxnId="{8464417F-5371-4C69-A85F-E5B222BF23E4}">
      <dgm:prSet/>
      <dgm:spPr/>
      <dgm:t>
        <a:bodyPr/>
        <a:lstStyle/>
        <a:p>
          <a:endParaRPr lang="en-US"/>
        </a:p>
      </dgm:t>
    </dgm:pt>
    <dgm:pt modelId="{B411071F-23CA-4EB5-A0A1-ECD65DA0E2B8}">
      <dgm:prSet/>
      <dgm:spPr/>
      <dgm:t>
        <a:bodyPr/>
        <a:lstStyle/>
        <a:p>
          <a:r>
            <a:rPr lang="en-US" dirty="0"/>
            <a:t>Submit to Purchaser</a:t>
          </a:r>
        </a:p>
      </dgm:t>
    </dgm:pt>
    <dgm:pt modelId="{9716F842-3C22-46D3-A8BF-3D79001A8425}" type="parTrans" cxnId="{26AC9CC8-FDA5-437C-A4D9-C9407750BDF7}">
      <dgm:prSet/>
      <dgm:spPr/>
      <dgm:t>
        <a:bodyPr/>
        <a:lstStyle/>
        <a:p>
          <a:endParaRPr lang="en-US"/>
        </a:p>
      </dgm:t>
    </dgm:pt>
    <dgm:pt modelId="{B518A216-3EE9-4D01-AD81-CBAFBCD6FA90}" type="sibTrans" cxnId="{26AC9CC8-FDA5-437C-A4D9-C9407750BDF7}">
      <dgm:prSet/>
      <dgm:spPr/>
      <dgm:t>
        <a:bodyPr/>
        <a:lstStyle/>
        <a:p>
          <a:endParaRPr lang="en-US"/>
        </a:p>
      </dgm:t>
    </dgm:pt>
    <dgm:pt modelId="{AB26C02D-320C-41B0-991B-63FD75F9A0F9}" type="pres">
      <dgm:prSet presAssocID="{E2B70901-CECE-48BD-95FD-28EFF25045AD}" presName="Name0" presStyleCnt="0">
        <dgm:presLayoutVars>
          <dgm:dir/>
          <dgm:animLvl val="lvl"/>
          <dgm:resizeHandles val="exact"/>
        </dgm:presLayoutVars>
      </dgm:prSet>
      <dgm:spPr/>
    </dgm:pt>
    <dgm:pt modelId="{064D746C-F6C8-4219-9017-E8668CE0000E}" type="pres">
      <dgm:prSet presAssocID="{14CAE9B5-6723-43D4-A2EC-E2B48BE87124}" presName="parTxOnly" presStyleLbl="node1" presStyleIdx="0" presStyleCnt="5">
        <dgm:presLayoutVars>
          <dgm:chMax val="0"/>
          <dgm:chPref val="0"/>
          <dgm:bulletEnabled val="1"/>
        </dgm:presLayoutVars>
      </dgm:prSet>
      <dgm:spPr/>
    </dgm:pt>
    <dgm:pt modelId="{CD0BF202-8FB7-46D0-B1B3-76998EE8E6F1}" type="pres">
      <dgm:prSet presAssocID="{C7C2D559-B343-4C3C-A3DA-1796103213CD}" presName="parTxOnlySpace" presStyleCnt="0"/>
      <dgm:spPr/>
    </dgm:pt>
    <dgm:pt modelId="{4CCE3F02-B337-46EA-A837-CE0D7488D56A}" type="pres">
      <dgm:prSet presAssocID="{4A0EC47E-9022-4AC0-93D2-8D1CF8671A97}" presName="parTxOnly" presStyleLbl="node1" presStyleIdx="1" presStyleCnt="5">
        <dgm:presLayoutVars>
          <dgm:chMax val="0"/>
          <dgm:chPref val="0"/>
          <dgm:bulletEnabled val="1"/>
        </dgm:presLayoutVars>
      </dgm:prSet>
      <dgm:spPr/>
    </dgm:pt>
    <dgm:pt modelId="{946875E9-9D18-4185-85FC-BD4D9E5B2F95}" type="pres">
      <dgm:prSet presAssocID="{87345CD4-3C31-4B11-8EF3-B475EF31E58D}" presName="parTxOnlySpace" presStyleCnt="0"/>
      <dgm:spPr/>
    </dgm:pt>
    <dgm:pt modelId="{A7D8FD48-57F7-4B93-89C2-84D7693CE9D1}" type="pres">
      <dgm:prSet presAssocID="{51C73D3C-98E0-4171-A7F7-31A5DB524649}" presName="parTxOnly" presStyleLbl="node1" presStyleIdx="2" presStyleCnt="5">
        <dgm:presLayoutVars>
          <dgm:chMax val="0"/>
          <dgm:chPref val="0"/>
          <dgm:bulletEnabled val="1"/>
        </dgm:presLayoutVars>
      </dgm:prSet>
      <dgm:spPr/>
    </dgm:pt>
    <dgm:pt modelId="{2C16D4EA-30D2-4C5A-B7F0-03776F3FC655}" type="pres">
      <dgm:prSet presAssocID="{4C61677B-BD3C-4076-84E1-DD4705C53CC3}" presName="parTxOnlySpace" presStyleCnt="0"/>
      <dgm:spPr/>
    </dgm:pt>
    <dgm:pt modelId="{F7A6699E-32DC-4C59-A8AE-7AE1F521371C}" type="pres">
      <dgm:prSet presAssocID="{D70DEC83-1C49-48B2-8534-D8E30855C7FE}" presName="parTxOnly" presStyleLbl="node1" presStyleIdx="3" presStyleCnt="5">
        <dgm:presLayoutVars>
          <dgm:chMax val="0"/>
          <dgm:chPref val="0"/>
          <dgm:bulletEnabled val="1"/>
        </dgm:presLayoutVars>
      </dgm:prSet>
      <dgm:spPr/>
    </dgm:pt>
    <dgm:pt modelId="{B52B9792-C361-4758-98DE-27DFB8912838}" type="pres">
      <dgm:prSet presAssocID="{1B88782B-F9A8-42C9-B332-C841266F5D27}" presName="parTxOnlySpace" presStyleCnt="0"/>
      <dgm:spPr/>
    </dgm:pt>
    <dgm:pt modelId="{039261F5-1D02-435A-B3EE-3481EFEE25EE}" type="pres">
      <dgm:prSet presAssocID="{B411071F-23CA-4EB5-A0A1-ECD65DA0E2B8}" presName="parTxOnly" presStyleLbl="node1" presStyleIdx="4" presStyleCnt="5">
        <dgm:presLayoutVars>
          <dgm:chMax val="0"/>
          <dgm:chPref val="0"/>
          <dgm:bulletEnabled val="1"/>
        </dgm:presLayoutVars>
      </dgm:prSet>
      <dgm:spPr/>
    </dgm:pt>
  </dgm:ptLst>
  <dgm:cxnLst>
    <dgm:cxn modelId="{53C84B37-80EE-4EDF-B5FD-FDC395DDDC52}" srcId="{E2B70901-CECE-48BD-95FD-28EFF25045AD}" destId="{51C73D3C-98E0-4171-A7F7-31A5DB524649}" srcOrd="2" destOrd="0" parTransId="{54442C5E-B70E-4346-93F8-89248B9C1DCA}" sibTransId="{4C61677B-BD3C-4076-84E1-DD4705C53CC3}"/>
    <dgm:cxn modelId="{140F2B68-15EB-48A0-B538-8A2D3582B533}" type="presOf" srcId="{D70DEC83-1C49-48B2-8534-D8E30855C7FE}" destId="{F7A6699E-32DC-4C59-A8AE-7AE1F521371C}" srcOrd="0" destOrd="0" presId="urn:microsoft.com/office/officeart/2005/8/layout/chevron1"/>
    <dgm:cxn modelId="{06F7044B-5734-4414-80DF-DC895F1A8421}" type="presOf" srcId="{E2B70901-CECE-48BD-95FD-28EFF25045AD}" destId="{AB26C02D-320C-41B0-991B-63FD75F9A0F9}" srcOrd="0" destOrd="0" presId="urn:microsoft.com/office/officeart/2005/8/layout/chevron1"/>
    <dgm:cxn modelId="{1301916F-96B7-47FB-B4F8-13DBB66C2D9D}" type="presOf" srcId="{51C73D3C-98E0-4171-A7F7-31A5DB524649}" destId="{A7D8FD48-57F7-4B93-89C2-84D7693CE9D1}" srcOrd="0" destOrd="0" presId="urn:microsoft.com/office/officeart/2005/8/layout/chevron1"/>
    <dgm:cxn modelId="{8464417F-5371-4C69-A85F-E5B222BF23E4}" srcId="{E2B70901-CECE-48BD-95FD-28EFF25045AD}" destId="{D70DEC83-1C49-48B2-8534-D8E30855C7FE}" srcOrd="3" destOrd="0" parTransId="{929E93B0-6864-46F8-ACAF-3F813CE14274}" sibTransId="{1B88782B-F9A8-42C9-B332-C841266F5D27}"/>
    <dgm:cxn modelId="{3C04BB88-A51B-4233-96A2-D454671D5329}" type="presOf" srcId="{14CAE9B5-6723-43D4-A2EC-E2B48BE87124}" destId="{064D746C-F6C8-4219-9017-E8668CE0000E}" srcOrd="0" destOrd="0" presId="urn:microsoft.com/office/officeart/2005/8/layout/chevron1"/>
    <dgm:cxn modelId="{BC9730A6-E31D-4FFF-8567-5BD48347DA55}" type="presOf" srcId="{4A0EC47E-9022-4AC0-93D2-8D1CF8671A97}" destId="{4CCE3F02-B337-46EA-A837-CE0D7488D56A}" srcOrd="0" destOrd="0" presId="urn:microsoft.com/office/officeart/2005/8/layout/chevron1"/>
    <dgm:cxn modelId="{BC8A02A8-957D-4889-9C15-DFD1377CBB5F}" srcId="{E2B70901-CECE-48BD-95FD-28EFF25045AD}" destId="{4A0EC47E-9022-4AC0-93D2-8D1CF8671A97}" srcOrd="1" destOrd="0" parTransId="{6DB84817-44DB-469C-8EA3-1B4BA61895C9}" sibTransId="{87345CD4-3C31-4B11-8EF3-B475EF31E58D}"/>
    <dgm:cxn modelId="{9606F9C5-5F37-4713-9802-3DF334ACE987}" type="presOf" srcId="{B411071F-23CA-4EB5-A0A1-ECD65DA0E2B8}" destId="{039261F5-1D02-435A-B3EE-3481EFEE25EE}" srcOrd="0" destOrd="0" presId="urn:microsoft.com/office/officeart/2005/8/layout/chevron1"/>
    <dgm:cxn modelId="{26AC9CC8-FDA5-437C-A4D9-C9407750BDF7}" srcId="{E2B70901-CECE-48BD-95FD-28EFF25045AD}" destId="{B411071F-23CA-4EB5-A0A1-ECD65DA0E2B8}" srcOrd="4" destOrd="0" parTransId="{9716F842-3C22-46D3-A8BF-3D79001A8425}" sibTransId="{B518A216-3EE9-4D01-AD81-CBAFBCD6FA90}"/>
    <dgm:cxn modelId="{14EF0FCF-68B6-400A-8F5F-CFE666A12DD9}" srcId="{E2B70901-CECE-48BD-95FD-28EFF25045AD}" destId="{14CAE9B5-6723-43D4-A2EC-E2B48BE87124}" srcOrd="0" destOrd="0" parTransId="{68CA203A-9BDE-4884-BEC6-68980A01B622}" sibTransId="{C7C2D559-B343-4C3C-A3DA-1796103213CD}"/>
    <dgm:cxn modelId="{05B3FA57-2B20-4543-A2CA-EF574B9634D6}" type="presParOf" srcId="{AB26C02D-320C-41B0-991B-63FD75F9A0F9}" destId="{064D746C-F6C8-4219-9017-E8668CE0000E}" srcOrd="0" destOrd="0" presId="urn:microsoft.com/office/officeart/2005/8/layout/chevron1"/>
    <dgm:cxn modelId="{4B9BE77C-78AA-4C4A-B1EC-43109B468002}" type="presParOf" srcId="{AB26C02D-320C-41B0-991B-63FD75F9A0F9}" destId="{CD0BF202-8FB7-46D0-B1B3-76998EE8E6F1}" srcOrd="1" destOrd="0" presId="urn:microsoft.com/office/officeart/2005/8/layout/chevron1"/>
    <dgm:cxn modelId="{22DB1922-48F1-43B6-B8E3-B29FFE6C1C2C}" type="presParOf" srcId="{AB26C02D-320C-41B0-991B-63FD75F9A0F9}" destId="{4CCE3F02-B337-46EA-A837-CE0D7488D56A}" srcOrd="2" destOrd="0" presId="urn:microsoft.com/office/officeart/2005/8/layout/chevron1"/>
    <dgm:cxn modelId="{938A2131-C1E0-4241-BB24-8063803FD013}" type="presParOf" srcId="{AB26C02D-320C-41B0-991B-63FD75F9A0F9}" destId="{946875E9-9D18-4185-85FC-BD4D9E5B2F95}" srcOrd="3" destOrd="0" presId="urn:microsoft.com/office/officeart/2005/8/layout/chevron1"/>
    <dgm:cxn modelId="{74EE6BCE-DF33-4A42-87C7-89ED5503BE0A}" type="presParOf" srcId="{AB26C02D-320C-41B0-991B-63FD75F9A0F9}" destId="{A7D8FD48-57F7-4B93-89C2-84D7693CE9D1}" srcOrd="4" destOrd="0" presId="urn:microsoft.com/office/officeart/2005/8/layout/chevron1"/>
    <dgm:cxn modelId="{1D91DA51-E49B-42C0-BAAF-92E6ECD840FE}" type="presParOf" srcId="{AB26C02D-320C-41B0-991B-63FD75F9A0F9}" destId="{2C16D4EA-30D2-4C5A-B7F0-03776F3FC655}" srcOrd="5" destOrd="0" presId="urn:microsoft.com/office/officeart/2005/8/layout/chevron1"/>
    <dgm:cxn modelId="{00AEA8D0-A318-4625-B5B5-0B33593E2E94}" type="presParOf" srcId="{AB26C02D-320C-41B0-991B-63FD75F9A0F9}" destId="{F7A6699E-32DC-4C59-A8AE-7AE1F521371C}" srcOrd="6" destOrd="0" presId="urn:microsoft.com/office/officeart/2005/8/layout/chevron1"/>
    <dgm:cxn modelId="{982FCD4C-F1D0-4955-A0AA-99EF70F38983}" type="presParOf" srcId="{AB26C02D-320C-41B0-991B-63FD75F9A0F9}" destId="{B52B9792-C361-4758-98DE-27DFB8912838}" srcOrd="7" destOrd="0" presId="urn:microsoft.com/office/officeart/2005/8/layout/chevron1"/>
    <dgm:cxn modelId="{2AF8791C-E751-46C4-AD74-8BC64C927681}" type="presParOf" srcId="{AB26C02D-320C-41B0-991B-63FD75F9A0F9}" destId="{039261F5-1D02-435A-B3EE-3481EFEE25EE}" srcOrd="8"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B70901-CECE-48BD-95FD-28EFF25045AD}" type="doc">
      <dgm:prSet loTypeId="urn:microsoft.com/office/officeart/2005/8/layout/chevron1" loCatId="process" qsTypeId="urn:microsoft.com/office/officeart/2005/8/quickstyle/simple1" qsCatId="simple" csTypeId="urn:microsoft.com/office/officeart/2005/8/colors/accent1_1" csCatId="accent1" phldr="1"/>
      <dgm:spPr/>
    </dgm:pt>
    <dgm:pt modelId="{14CAE9B5-6723-43D4-A2EC-E2B48BE87124}">
      <dgm:prSet phldrT="[Text]"/>
      <dgm:spPr>
        <a:solidFill>
          <a:schemeClr val="bg1"/>
        </a:solidFill>
      </dgm:spPr>
      <dgm:t>
        <a:bodyPr/>
        <a:lstStyle/>
        <a:p>
          <a:r>
            <a:rPr lang="en-US" b="0" dirty="0"/>
            <a:t>Start Purchaser application</a:t>
          </a:r>
        </a:p>
      </dgm:t>
    </dgm:pt>
    <dgm:pt modelId="{68CA203A-9BDE-4884-BEC6-68980A01B622}" type="parTrans" cxnId="{14EF0FCF-68B6-400A-8F5F-CFE666A12DD9}">
      <dgm:prSet/>
      <dgm:spPr/>
      <dgm:t>
        <a:bodyPr/>
        <a:lstStyle/>
        <a:p>
          <a:endParaRPr lang="en-US"/>
        </a:p>
      </dgm:t>
    </dgm:pt>
    <dgm:pt modelId="{C7C2D559-B343-4C3C-A3DA-1796103213CD}" type="sibTrans" cxnId="{14EF0FCF-68B6-400A-8F5F-CFE666A12DD9}">
      <dgm:prSet/>
      <dgm:spPr/>
      <dgm:t>
        <a:bodyPr/>
        <a:lstStyle/>
        <a:p>
          <a:endParaRPr lang="en-US"/>
        </a:p>
      </dgm:t>
    </dgm:pt>
    <dgm:pt modelId="{4A0EC47E-9022-4AC0-93D2-8D1CF8671A97}">
      <dgm:prSet phldrT="[Text]"/>
      <dgm:spPr>
        <a:solidFill>
          <a:schemeClr val="bg1"/>
        </a:solidFill>
      </dgm:spPr>
      <dgm:t>
        <a:bodyPr/>
        <a:lstStyle/>
        <a:p>
          <a:r>
            <a:rPr lang="en-US" b="0" dirty="0"/>
            <a:t>Populate entity information</a:t>
          </a:r>
        </a:p>
      </dgm:t>
    </dgm:pt>
    <dgm:pt modelId="{6DB84817-44DB-469C-8EA3-1B4BA61895C9}" type="parTrans" cxnId="{BC8A02A8-957D-4889-9C15-DFD1377CBB5F}">
      <dgm:prSet/>
      <dgm:spPr/>
      <dgm:t>
        <a:bodyPr/>
        <a:lstStyle/>
        <a:p>
          <a:endParaRPr lang="en-US"/>
        </a:p>
      </dgm:t>
    </dgm:pt>
    <dgm:pt modelId="{87345CD4-3C31-4B11-8EF3-B475EF31E58D}" type="sibTrans" cxnId="{BC8A02A8-957D-4889-9C15-DFD1377CBB5F}">
      <dgm:prSet/>
      <dgm:spPr/>
      <dgm:t>
        <a:bodyPr/>
        <a:lstStyle/>
        <a:p>
          <a:endParaRPr lang="en-US"/>
        </a:p>
      </dgm:t>
    </dgm:pt>
    <dgm:pt modelId="{51C73D3C-98E0-4171-A7F7-31A5DB524649}">
      <dgm:prSet/>
      <dgm:spPr>
        <a:solidFill>
          <a:schemeClr val="accent1"/>
        </a:solidFill>
      </dgm:spPr>
      <dgm:t>
        <a:bodyPr/>
        <a:lstStyle/>
        <a:p>
          <a:r>
            <a:rPr lang="en-US" b="1" dirty="0"/>
            <a:t>Populate vehicle(s) information</a:t>
          </a:r>
        </a:p>
      </dgm:t>
    </dgm:pt>
    <dgm:pt modelId="{54442C5E-B70E-4346-93F8-89248B9C1DCA}" type="parTrans" cxnId="{53C84B37-80EE-4EDF-B5FD-FDC395DDDC52}">
      <dgm:prSet/>
      <dgm:spPr/>
      <dgm:t>
        <a:bodyPr/>
        <a:lstStyle/>
        <a:p>
          <a:endParaRPr lang="en-US"/>
        </a:p>
      </dgm:t>
    </dgm:pt>
    <dgm:pt modelId="{4C61677B-BD3C-4076-84E1-DD4705C53CC3}" type="sibTrans" cxnId="{53C84B37-80EE-4EDF-B5FD-FDC395DDDC52}">
      <dgm:prSet/>
      <dgm:spPr/>
      <dgm:t>
        <a:bodyPr/>
        <a:lstStyle/>
        <a:p>
          <a:endParaRPr lang="en-US"/>
        </a:p>
      </dgm:t>
    </dgm:pt>
    <dgm:pt modelId="{D70DEC83-1C49-48B2-8534-D8E30855C7FE}">
      <dgm:prSet/>
      <dgm:spPr>
        <a:solidFill>
          <a:schemeClr val="accent1"/>
        </a:solidFill>
      </dgm:spPr>
      <dgm:t>
        <a:bodyPr/>
        <a:lstStyle/>
        <a:p>
          <a:r>
            <a:rPr lang="en-US" b="1" dirty="0"/>
            <a:t>Upload documents</a:t>
          </a:r>
        </a:p>
      </dgm:t>
    </dgm:pt>
    <dgm:pt modelId="{929E93B0-6864-46F8-ACAF-3F813CE14274}" type="parTrans" cxnId="{8464417F-5371-4C69-A85F-E5B222BF23E4}">
      <dgm:prSet/>
      <dgm:spPr/>
      <dgm:t>
        <a:bodyPr/>
        <a:lstStyle/>
        <a:p>
          <a:endParaRPr lang="en-US"/>
        </a:p>
      </dgm:t>
    </dgm:pt>
    <dgm:pt modelId="{1B88782B-F9A8-42C9-B332-C841266F5D27}" type="sibTrans" cxnId="{8464417F-5371-4C69-A85F-E5B222BF23E4}">
      <dgm:prSet/>
      <dgm:spPr/>
      <dgm:t>
        <a:bodyPr/>
        <a:lstStyle/>
        <a:p>
          <a:endParaRPr lang="en-US"/>
        </a:p>
      </dgm:t>
    </dgm:pt>
    <dgm:pt modelId="{B411071F-23CA-4EB5-A0A1-ECD65DA0E2B8}">
      <dgm:prSet/>
      <dgm:spPr>
        <a:solidFill>
          <a:schemeClr val="accent1"/>
        </a:solidFill>
      </dgm:spPr>
      <dgm:t>
        <a:bodyPr/>
        <a:lstStyle/>
        <a:p>
          <a:r>
            <a:rPr lang="en-US" b="1" i="0" dirty="0"/>
            <a:t>Submit to Purchaser </a:t>
          </a:r>
        </a:p>
      </dgm:t>
    </dgm:pt>
    <dgm:pt modelId="{9716F842-3C22-46D3-A8BF-3D79001A8425}" type="parTrans" cxnId="{26AC9CC8-FDA5-437C-A4D9-C9407750BDF7}">
      <dgm:prSet/>
      <dgm:spPr/>
      <dgm:t>
        <a:bodyPr/>
        <a:lstStyle/>
        <a:p>
          <a:endParaRPr lang="en-US"/>
        </a:p>
      </dgm:t>
    </dgm:pt>
    <dgm:pt modelId="{B518A216-3EE9-4D01-AD81-CBAFBCD6FA90}" type="sibTrans" cxnId="{26AC9CC8-FDA5-437C-A4D9-C9407750BDF7}">
      <dgm:prSet/>
      <dgm:spPr/>
      <dgm:t>
        <a:bodyPr/>
        <a:lstStyle/>
        <a:p>
          <a:endParaRPr lang="en-US"/>
        </a:p>
      </dgm:t>
    </dgm:pt>
    <dgm:pt modelId="{AB26C02D-320C-41B0-991B-63FD75F9A0F9}" type="pres">
      <dgm:prSet presAssocID="{E2B70901-CECE-48BD-95FD-28EFF25045AD}" presName="Name0" presStyleCnt="0">
        <dgm:presLayoutVars>
          <dgm:dir/>
          <dgm:animLvl val="lvl"/>
          <dgm:resizeHandles val="exact"/>
        </dgm:presLayoutVars>
      </dgm:prSet>
      <dgm:spPr/>
    </dgm:pt>
    <dgm:pt modelId="{064D746C-F6C8-4219-9017-E8668CE0000E}" type="pres">
      <dgm:prSet presAssocID="{14CAE9B5-6723-43D4-A2EC-E2B48BE87124}" presName="parTxOnly" presStyleLbl="node1" presStyleIdx="0" presStyleCnt="5">
        <dgm:presLayoutVars>
          <dgm:chMax val="0"/>
          <dgm:chPref val="0"/>
          <dgm:bulletEnabled val="1"/>
        </dgm:presLayoutVars>
      </dgm:prSet>
      <dgm:spPr/>
    </dgm:pt>
    <dgm:pt modelId="{CD0BF202-8FB7-46D0-B1B3-76998EE8E6F1}" type="pres">
      <dgm:prSet presAssocID="{C7C2D559-B343-4C3C-A3DA-1796103213CD}" presName="parTxOnlySpace" presStyleCnt="0"/>
      <dgm:spPr/>
    </dgm:pt>
    <dgm:pt modelId="{4CCE3F02-B337-46EA-A837-CE0D7488D56A}" type="pres">
      <dgm:prSet presAssocID="{4A0EC47E-9022-4AC0-93D2-8D1CF8671A97}" presName="parTxOnly" presStyleLbl="node1" presStyleIdx="1" presStyleCnt="5">
        <dgm:presLayoutVars>
          <dgm:chMax val="0"/>
          <dgm:chPref val="0"/>
          <dgm:bulletEnabled val="1"/>
        </dgm:presLayoutVars>
      </dgm:prSet>
      <dgm:spPr/>
    </dgm:pt>
    <dgm:pt modelId="{946875E9-9D18-4185-85FC-BD4D9E5B2F95}" type="pres">
      <dgm:prSet presAssocID="{87345CD4-3C31-4B11-8EF3-B475EF31E58D}" presName="parTxOnlySpace" presStyleCnt="0"/>
      <dgm:spPr/>
    </dgm:pt>
    <dgm:pt modelId="{A7D8FD48-57F7-4B93-89C2-84D7693CE9D1}" type="pres">
      <dgm:prSet presAssocID="{51C73D3C-98E0-4171-A7F7-31A5DB524649}" presName="parTxOnly" presStyleLbl="node1" presStyleIdx="2" presStyleCnt="5">
        <dgm:presLayoutVars>
          <dgm:chMax val="0"/>
          <dgm:chPref val="0"/>
          <dgm:bulletEnabled val="1"/>
        </dgm:presLayoutVars>
      </dgm:prSet>
      <dgm:spPr/>
    </dgm:pt>
    <dgm:pt modelId="{2C16D4EA-30D2-4C5A-B7F0-03776F3FC655}" type="pres">
      <dgm:prSet presAssocID="{4C61677B-BD3C-4076-84E1-DD4705C53CC3}" presName="parTxOnlySpace" presStyleCnt="0"/>
      <dgm:spPr/>
    </dgm:pt>
    <dgm:pt modelId="{F7A6699E-32DC-4C59-A8AE-7AE1F521371C}" type="pres">
      <dgm:prSet presAssocID="{D70DEC83-1C49-48B2-8534-D8E30855C7FE}" presName="parTxOnly" presStyleLbl="node1" presStyleIdx="3" presStyleCnt="5">
        <dgm:presLayoutVars>
          <dgm:chMax val="0"/>
          <dgm:chPref val="0"/>
          <dgm:bulletEnabled val="1"/>
        </dgm:presLayoutVars>
      </dgm:prSet>
      <dgm:spPr/>
    </dgm:pt>
    <dgm:pt modelId="{B52B9792-C361-4758-98DE-27DFB8912838}" type="pres">
      <dgm:prSet presAssocID="{1B88782B-F9A8-42C9-B332-C841266F5D27}" presName="parTxOnlySpace" presStyleCnt="0"/>
      <dgm:spPr/>
    </dgm:pt>
    <dgm:pt modelId="{039261F5-1D02-435A-B3EE-3481EFEE25EE}" type="pres">
      <dgm:prSet presAssocID="{B411071F-23CA-4EB5-A0A1-ECD65DA0E2B8}" presName="parTxOnly" presStyleLbl="node1" presStyleIdx="4" presStyleCnt="5">
        <dgm:presLayoutVars>
          <dgm:chMax val="0"/>
          <dgm:chPref val="0"/>
          <dgm:bulletEnabled val="1"/>
        </dgm:presLayoutVars>
      </dgm:prSet>
      <dgm:spPr/>
    </dgm:pt>
  </dgm:ptLst>
  <dgm:cxnLst>
    <dgm:cxn modelId="{53C84B37-80EE-4EDF-B5FD-FDC395DDDC52}" srcId="{E2B70901-CECE-48BD-95FD-28EFF25045AD}" destId="{51C73D3C-98E0-4171-A7F7-31A5DB524649}" srcOrd="2" destOrd="0" parTransId="{54442C5E-B70E-4346-93F8-89248B9C1DCA}" sibTransId="{4C61677B-BD3C-4076-84E1-DD4705C53CC3}"/>
    <dgm:cxn modelId="{140F2B68-15EB-48A0-B538-8A2D3582B533}" type="presOf" srcId="{D70DEC83-1C49-48B2-8534-D8E30855C7FE}" destId="{F7A6699E-32DC-4C59-A8AE-7AE1F521371C}" srcOrd="0" destOrd="0" presId="urn:microsoft.com/office/officeart/2005/8/layout/chevron1"/>
    <dgm:cxn modelId="{06F7044B-5734-4414-80DF-DC895F1A8421}" type="presOf" srcId="{E2B70901-CECE-48BD-95FD-28EFF25045AD}" destId="{AB26C02D-320C-41B0-991B-63FD75F9A0F9}" srcOrd="0" destOrd="0" presId="urn:microsoft.com/office/officeart/2005/8/layout/chevron1"/>
    <dgm:cxn modelId="{1301916F-96B7-47FB-B4F8-13DBB66C2D9D}" type="presOf" srcId="{51C73D3C-98E0-4171-A7F7-31A5DB524649}" destId="{A7D8FD48-57F7-4B93-89C2-84D7693CE9D1}" srcOrd="0" destOrd="0" presId="urn:microsoft.com/office/officeart/2005/8/layout/chevron1"/>
    <dgm:cxn modelId="{8464417F-5371-4C69-A85F-E5B222BF23E4}" srcId="{E2B70901-CECE-48BD-95FD-28EFF25045AD}" destId="{D70DEC83-1C49-48B2-8534-D8E30855C7FE}" srcOrd="3" destOrd="0" parTransId="{929E93B0-6864-46F8-ACAF-3F813CE14274}" sibTransId="{1B88782B-F9A8-42C9-B332-C841266F5D27}"/>
    <dgm:cxn modelId="{3C04BB88-A51B-4233-96A2-D454671D5329}" type="presOf" srcId="{14CAE9B5-6723-43D4-A2EC-E2B48BE87124}" destId="{064D746C-F6C8-4219-9017-E8668CE0000E}" srcOrd="0" destOrd="0" presId="urn:microsoft.com/office/officeart/2005/8/layout/chevron1"/>
    <dgm:cxn modelId="{BC9730A6-E31D-4FFF-8567-5BD48347DA55}" type="presOf" srcId="{4A0EC47E-9022-4AC0-93D2-8D1CF8671A97}" destId="{4CCE3F02-B337-46EA-A837-CE0D7488D56A}" srcOrd="0" destOrd="0" presId="urn:microsoft.com/office/officeart/2005/8/layout/chevron1"/>
    <dgm:cxn modelId="{BC8A02A8-957D-4889-9C15-DFD1377CBB5F}" srcId="{E2B70901-CECE-48BD-95FD-28EFF25045AD}" destId="{4A0EC47E-9022-4AC0-93D2-8D1CF8671A97}" srcOrd="1" destOrd="0" parTransId="{6DB84817-44DB-469C-8EA3-1B4BA61895C9}" sibTransId="{87345CD4-3C31-4B11-8EF3-B475EF31E58D}"/>
    <dgm:cxn modelId="{9606F9C5-5F37-4713-9802-3DF334ACE987}" type="presOf" srcId="{B411071F-23CA-4EB5-A0A1-ECD65DA0E2B8}" destId="{039261F5-1D02-435A-B3EE-3481EFEE25EE}" srcOrd="0" destOrd="0" presId="urn:microsoft.com/office/officeart/2005/8/layout/chevron1"/>
    <dgm:cxn modelId="{26AC9CC8-FDA5-437C-A4D9-C9407750BDF7}" srcId="{E2B70901-CECE-48BD-95FD-28EFF25045AD}" destId="{B411071F-23CA-4EB5-A0A1-ECD65DA0E2B8}" srcOrd="4" destOrd="0" parTransId="{9716F842-3C22-46D3-A8BF-3D79001A8425}" sibTransId="{B518A216-3EE9-4D01-AD81-CBAFBCD6FA90}"/>
    <dgm:cxn modelId="{14EF0FCF-68B6-400A-8F5F-CFE666A12DD9}" srcId="{E2B70901-CECE-48BD-95FD-28EFF25045AD}" destId="{14CAE9B5-6723-43D4-A2EC-E2B48BE87124}" srcOrd="0" destOrd="0" parTransId="{68CA203A-9BDE-4884-BEC6-68980A01B622}" sibTransId="{C7C2D559-B343-4C3C-A3DA-1796103213CD}"/>
    <dgm:cxn modelId="{05B3FA57-2B20-4543-A2CA-EF574B9634D6}" type="presParOf" srcId="{AB26C02D-320C-41B0-991B-63FD75F9A0F9}" destId="{064D746C-F6C8-4219-9017-E8668CE0000E}" srcOrd="0" destOrd="0" presId="urn:microsoft.com/office/officeart/2005/8/layout/chevron1"/>
    <dgm:cxn modelId="{4B9BE77C-78AA-4C4A-B1EC-43109B468002}" type="presParOf" srcId="{AB26C02D-320C-41B0-991B-63FD75F9A0F9}" destId="{CD0BF202-8FB7-46D0-B1B3-76998EE8E6F1}" srcOrd="1" destOrd="0" presId="urn:microsoft.com/office/officeart/2005/8/layout/chevron1"/>
    <dgm:cxn modelId="{22DB1922-48F1-43B6-B8E3-B29FFE6C1C2C}" type="presParOf" srcId="{AB26C02D-320C-41B0-991B-63FD75F9A0F9}" destId="{4CCE3F02-B337-46EA-A837-CE0D7488D56A}" srcOrd="2" destOrd="0" presId="urn:microsoft.com/office/officeart/2005/8/layout/chevron1"/>
    <dgm:cxn modelId="{938A2131-C1E0-4241-BB24-8063803FD013}" type="presParOf" srcId="{AB26C02D-320C-41B0-991B-63FD75F9A0F9}" destId="{946875E9-9D18-4185-85FC-BD4D9E5B2F95}" srcOrd="3" destOrd="0" presId="urn:microsoft.com/office/officeart/2005/8/layout/chevron1"/>
    <dgm:cxn modelId="{74EE6BCE-DF33-4A42-87C7-89ED5503BE0A}" type="presParOf" srcId="{AB26C02D-320C-41B0-991B-63FD75F9A0F9}" destId="{A7D8FD48-57F7-4B93-89C2-84D7693CE9D1}" srcOrd="4" destOrd="0" presId="urn:microsoft.com/office/officeart/2005/8/layout/chevron1"/>
    <dgm:cxn modelId="{1D91DA51-E49B-42C0-BAAF-92E6ECD840FE}" type="presParOf" srcId="{AB26C02D-320C-41B0-991B-63FD75F9A0F9}" destId="{2C16D4EA-30D2-4C5A-B7F0-03776F3FC655}" srcOrd="5" destOrd="0" presId="urn:microsoft.com/office/officeart/2005/8/layout/chevron1"/>
    <dgm:cxn modelId="{00AEA8D0-A318-4625-B5B5-0B33593E2E94}" type="presParOf" srcId="{AB26C02D-320C-41B0-991B-63FD75F9A0F9}" destId="{F7A6699E-32DC-4C59-A8AE-7AE1F521371C}" srcOrd="6" destOrd="0" presId="urn:microsoft.com/office/officeart/2005/8/layout/chevron1"/>
    <dgm:cxn modelId="{982FCD4C-F1D0-4955-A0AA-99EF70F38983}" type="presParOf" srcId="{AB26C02D-320C-41B0-991B-63FD75F9A0F9}" destId="{B52B9792-C361-4758-98DE-27DFB8912838}" srcOrd="7" destOrd="0" presId="urn:microsoft.com/office/officeart/2005/8/layout/chevron1"/>
    <dgm:cxn modelId="{2AF8791C-E751-46C4-AD74-8BC64C927681}" type="presParOf" srcId="{AB26C02D-320C-41B0-991B-63FD75F9A0F9}" destId="{039261F5-1D02-435A-B3EE-3481EFEE25EE}"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B70901-CECE-48BD-95FD-28EFF25045AD}" type="doc">
      <dgm:prSet loTypeId="urn:microsoft.com/office/officeart/2005/8/layout/chevron1" loCatId="process" qsTypeId="urn:microsoft.com/office/officeart/2005/8/quickstyle/simple1" qsCatId="simple" csTypeId="urn:microsoft.com/office/officeart/2005/8/colors/accent1_1" csCatId="accent1" phldr="1"/>
      <dgm:spPr/>
    </dgm:pt>
    <dgm:pt modelId="{14CAE9B5-6723-43D4-A2EC-E2B48BE87124}">
      <dgm:prSet phldrT="[Text]"/>
      <dgm:spPr>
        <a:solidFill>
          <a:schemeClr val="accent1"/>
        </a:solidFill>
      </dgm:spPr>
      <dgm:t>
        <a:bodyPr/>
        <a:lstStyle/>
        <a:p>
          <a:r>
            <a:rPr lang="en-US" b="1" dirty="0"/>
            <a:t>Start Purchaser application</a:t>
          </a:r>
        </a:p>
      </dgm:t>
    </dgm:pt>
    <dgm:pt modelId="{68CA203A-9BDE-4884-BEC6-68980A01B622}" type="parTrans" cxnId="{14EF0FCF-68B6-400A-8F5F-CFE666A12DD9}">
      <dgm:prSet/>
      <dgm:spPr/>
      <dgm:t>
        <a:bodyPr/>
        <a:lstStyle/>
        <a:p>
          <a:endParaRPr lang="en-US"/>
        </a:p>
      </dgm:t>
    </dgm:pt>
    <dgm:pt modelId="{C7C2D559-B343-4C3C-A3DA-1796103213CD}" type="sibTrans" cxnId="{14EF0FCF-68B6-400A-8F5F-CFE666A12DD9}">
      <dgm:prSet/>
      <dgm:spPr/>
      <dgm:t>
        <a:bodyPr/>
        <a:lstStyle/>
        <a:p>
          <a:endParaRPr lang="en-US"/>
        </a:p>
      </dgm:t>
    </dgm:pt>
    <dgm:pt modelId="{4A0EC47E-9022-4AC0-93D2-8D1CF8671A97}">
      <dgm:prSet phldrT="[Text]"/>
      <dgm:spPr>
        <a:solidFill>
          <a:schemeClr val="bg1"/>
        </a:solidFill>
      </dgm:spPr>
      <dgm:t>
        <a:bodyPr/>
        <a:lstStyle/>
        <a:p>
          <a:r>
            <a:rPr lang="en-US" b="0" dirty="0"/>
            <a:t>Populate entity information</a:t>
          </a:r>
        </a:p>
      </dgm:t>
    </dgm:pt>
    <dgm:pt modelId="{6DB84817-44DB-469C-8EA3-1B4BA61895C9}" type="parTrans" cxnId="{BC8A02A8-957D-4889-9C15-DFD1377CBB5F}">
      <dgm:prSet/>
      <dgm:spPr/>
      <dgm:t>
        <a:bodyPr/>
        <a:lstStyle/>
        <a:p>
          <a:endParaRPr lang="en-US"/>
        </a:p>
      </dgm:t>
    </dgm:pt>
    <dgm:pt modelId="{87345CD4-3C31-4B11-8EF3-B475EF31E58D}" type="sibTrans" cxnId="{BC8A02A8-957D-4889-9C15-DFD1377CBB5F}">
      <dgm:prSet/>
      <dgm:spPr/>
      <dgm:t>
        <a:bodyPr/>
        <a:lstStyle/>
        <a:p>
          <a:endParaRPr lang="en-US"/>
        </a:p>
      </dgm:t>
    </dgm:pt>
    <dgm:pt modelId="{51C73D3C-98E0-4171-A7F7-31A5DB524649}">
      <dgm:prSet/>
      <dgm:spPr/>
      <dgm:t>
        <a:bodyPr/>
        <a:lstStyle/>
        <a:p>
          <a:r>
            <a:rPr lang="en-US" dirty="0"/>
            <a:t>Populate vehicle(s) information</a:t>
          </a:r>
        </a:p>
      </dgm:t>
    </dgm:pt>
    <dgm:pt modelId="{54442C5E-B70E-4346-93F8-89248B9C1DCA}" type="parTrans" cxnId="{53C84B37-80EE-4EDF-B5FD-FDC395DDDC52}">
      <dgm:prSet/>
      <dgm:spPr/>
      <dgm:t>
        <a:bodyPr/>
        <a:lstStyle/>
        <a:p>
          <a:endParaRPr lang="en-US"/>
        </a:p>
      </dgm:t>
    </dgm:pt>
    <dgm:pt modelId="{4C61677B-BD3C-4076-84E1-DD4705C53CC3}" type="sibTrans" cxnId="{53C84B37-80EE-4EDF-B5FD-FDC395DDDC52}">
      <dgm:prSet/>
      <dgm:spPr/>
      <dgm:t>
        <a:bodyPr/>
        <a:lstStyle/>
        <a:p>
          <a:endParaRPr lang="en-US"/>
        </a:p>
      </dgm:t>
    </dgm:pt>
    <dgm:pt modelId="{D70DEC83-1C49-48B2-8534-D8E30855C7FE}">
      <dgm:prSet/>
      <dgm:spPr>
        <a:solidFill>
          <a:schemeClr val="bg1"/>
        </a:solidFill>
      </dgm:spPr>
      <dgm:t>
        <a:bodyPr/>
        <a:lstStyle/>
        <a:p>
          <a:r>
            <a:rPr lang="en-US" b="0" dirty="0"/>
            <a:t>Upload documents</a:t>
          </a:r>
        </a:p>
      </dgm:t>
    </dgm:pt>
    <dgm:pt modelId="{929E93B0-6864-46F8-ACAF-3F813CE14274}" type="parTrans" cxnId="{8464417F-5371-4C69-A85F-E5B222BF23E4}">
      <dgm:prSet/>
      <dgm:spPr/>
      <dgm:t>
        <a:bodyPr/>
        <a:lstStyle/>
        <a:p>
          <a:endParaRPr lang="en-US"/>
        </a:p>
      </dgm:t>
    </dgm:pt>
    <dgm:pt modelId="{1B88782B-F9A8-42C9-B332-C841266F5D27}" type="sibTrans" cxnId="{8464417F-5371-4C69-A85F-E5B222BF23E4}">
      <dgm:prSet/>
      <dgm:spPr/>
      <dgm:t>
        <a:bodyPr/>
        <a:lstStyle/>
        <a:p>
          <a:endParaRPr lang="en-US"/>
        </a:p>
      </dgm:t>
    </dgm:pt>
    <dgm:pt modelId="{B411071F-23CA-4EB5-A0A1-ECD65DA0E2B8}">
      <dgm:prSet/>
      <dgm:spPr/>
      <dgm:t>
        <a:bodyPr/>
        <a:lstStyle/>
        <a:p>
          <a:r>
            <a:rPr lang="en-US"/>
            <a:t>Pay fee and submit</a:t>
          </a:r>
        </a:p>
      </dgm:t>
    </dgm:pt>
    <dgm:pt modelId="{9716F842-3C22-46D3-A8BF-3D79001A8425}" type="parTrans" cxnId="{26AC9CC8-FDA5-437C-A4D9-C9407750BDF7}">
      <dgm:prSet/>
      <dgm:spPr/>
      <dgm:t>
        <a:bodyPr/>
        <a:lstStyle/>
        <a:p>
          <a:endParaRPr lang="en-US"/>
        </a:p>
      </dgm:t>
    </dgm:pt>
    <dgm:pt modelId="{B518A216-3EE9-4D01-AD81-CBAFBCD6FA90}" type="sibTrans" cxnId="{26AC9CC8-FDA5-437C-A4D9-C9407750BDF7}">
      <dgm:prSet/>
      <dgm:spPr/>
      <dgm:t>
        <a:bodyPr/>
        <a:lstStyle/>
        <a:p>
          <a:endParaRPr lang="en-US"/>
        </a:p>
      </dgm:t>
    </dgm:pt>
    <dgm:pt modelId="{10563037-18EE-472F-B084-EA930E4DC14F}">
      <dgm:prSet/>
      <dgm:spPr/>
      <dgm:t>
        <a:bodyPr/>
        <a:lstStyle/>
        <a:p>
          <a:r>
            <a:rPr lang="en-US"/>
            <a:t>Reviewed &amp; approved for participation </a:t>
          </a:r>
        </a:p>
      </dgm:t>
    </dgm:pt>
    <dgm:pt modelId="{5033FEBE-7B0E-4017-BA5A-5C9A4FAA7F46}" type="parTrans" cxnId="{1B1B9FF1-E234-412D-8E85-C8CB4A13A18A}">
      <dgm:prSet/>
      <dgm:spPr/>
      <dgm:t>
        <a:bodyPr/>
        <a:lstStyle/>
        <a:p>
          <a:endParaRPr lang="en-US"/>
        </a:p>
      </dgm:t>
    </dgm:pt>
    <dgm:pt modelId="{8783AD1F-485F-4DE0-BC71-7E42EFDA22C6}" type="sibTrans" cxnId="{1B1B9FF1-E234-412D-8E85-C8CB4A13A18A}">
      <dgm:prSet/>
      <dgm:spPr/>
      <dgm:t>
        <a:bodyPr/>
        <a:lstStyle/>
        <a:p>
          <a:endParaRPr lang="en-US"/>
        </a:p>
      </dgm:t>
    </dgm:pt>
    <dgm:pt modelId="{AB26C02D-320C-41B0-991B-63FD75F9A0F9}" type="pres">
      <dgm:prSet presAssocID="{E2B70901-CECE-48BD-95FD-28EFF25045AD}" presName="Name0" presStyleCnt="0">
        <dgm:presLayoutVars>
          <dgm:dir/>
          <dgm:animLvl val="lvl"/>
          <dgm:resizeHandles val="exact"/>
        </dgm:presLayoutVars>
      </dgm:prSet>
      <dgm:spPr/>
    </dgm:pt>
    <dgm:pt modelId="{064D746C-F6C8-4219-9017-E8668CE0000E}" type="pres">
      <dgm:prSet presAssocID="{14CAE9B5-6723-43D4-A2EC-E2B48BE87124}" presName="parTxOnly" presStyleLbl="node1" presStyleIdx="0" presStyleCnt="6">
        <dgm:presLayoutVars>
          <dgm:chMax val="0"/>
          <dgm:chPref val="0"/>
          <dgm:bulletEnabled val="1"/>
        </dgm:presLayoutVars>
      </dgm:prSet>
      <dgm:spPr/>
    </dgm:pt>
    <dgm:pt modelId="{CD0BF202-8FB7-46D0-B1B3-76998EE8E6F1}" type="pres">
      <dgm:prSet presAssocID="{C7C2D559-B343-4C3C-A3DA-1796103213CD}" presName="parTxOnlySpace" presStyleCnt="0"/>
      <dgm:spPr/>
    </dgm:pt>
    <dgm:pt modelId="{4CCE3F02-B337-46EA-A837-CE0D7488D56A}" type="pres">
      <dgm:prSet presAssocID="{4A0EC47E-9022-4AC0-93D2-8D1CF8671A97}" presName="parTxOnly" presStyleLbl="node1" presStyleIdx="1" presStyleCnt="6">
        <dgm:presLayoutVars>
          <dgm:chMax val="0"/>
          <dgm:chPref val="0"/>
          <dgm:bulletEnabled val="1"/>
        </dgm:presLayoutVars>
      </dgm:prSet>
      <dgm:spPr/>
    </dgm:pt>
    <dgm:pt modelId="{946875E9-9D18-4185-85FC-BD4D9E5B2F95}" type="pres">
      <dgm:prSet presAssocID="{87345CD4-3C31-4B11-8EF3-B475EF31E58D}" presName="parTxOnlySpace" presStyleCnt="0"/>
      <dgm:spPr/>
    </dgm:pt>
    <dgm:pt modelId="{A7D8FD48-57F7-4B93-89C2-84D7693CE9D1}" type="pres">
      <dgm:prSet presAssocID="{51C73D3C-98E0-4171-A7F7-31A5DB524649}" presName="parTxOnly" presStyleLbl="node1" presStyleIdx="2" presStyleCnt="6">
        <dgm:presLayoutVars>
          <dgm:chMax val="0"/>
          <dgm:chPref val="0"/>
          <dgm:bulletEnabled val="1"/>
        </dgm:presLayoutVars>
      </dgm:prSet>
      <dgm:spPr/>
    </dgm:pt>
    <dgm:pt modelId="{2C16D4EA-30D2-4C5A-B7F0-03776F3FC655}" type="pres">
      <dgm:prSet presAssocID="{4C61677B-BD3C-4076-84E1-DD4705C53CC3}" presName="parTxOnlySpace" presStyleCnt="0"/>
      <dgm:spPr/>
    </dgm:pt>
    <dgm:pt modelId="{F7A6699E-32DC-4C59-A8AE-7AE1F521371C}" type="pres">
      <dgm:prSet presAssocID="{D70DEC83-1C49-48B2-8534-D8E30855C7FE}" presName="parTxOnly" presStyleLbl="node1" presStyleIdx="3" presStyleCnt="6">
        <dgm:presLayoutVars>
          <dgm:chMax val="0"/>
          <dgm:chPref val="0"/>
          <dgm:bulletEnabled val="1"/>
        </dgm:presLayoutVars>
      </dgm:prSet>
      <dgm:spPr/>
    </dgm:pt>
    <dgm:pt modelId="{B52B9792-C361-4758-98DE-27DFB8912838}" type="pres">
      <dgm:prSet presAssocID="{1B88782B-F9A8-42C9-B332-C841266F5D27}" presName="parTxOnlySpace" presStyleCnt="0"/>
      <dgm:spPr/>
    </dgm:pt>
    <dgm:pt modelId="{039261F5-1D02-435A-B3EE-3481EFEE25EE}" type="pres">
      <dgm:prSet presAssocID="{B411071F-23CA-4EB5-A0A1-ECD65DA0E2B8}" presName="parTxOnly" presStyleLbl="node1" presStyleIdx="4" presStyleCnt="6">
        <dgm:presLayoutVars>
          <dgm:chMax val="0"/>
          <dgm:chPref val="0"/>
          <dgm:bulletEnabled val="1"/>
        </dgm:presLayoutVars>
      </dgm:prSet>
      <dgm:spPr/>
    </dgm:pt>
    <dgm:pt modelId="{37D1F21C-046C-4600-A2A1-3221D1F728AF}" type="pres">
      <dgm:prSet presAssocID="{B518A216-3EE9-4D01-AD81-CBAFBCD6FA90}" presName="parTxOnlySpace" presStyleCnt="0"/>
      <dgm:spPr/>
    </dgm:pt>
    <dgm:pt modelId="{C1916055-DA18-4BB8-9835-F57DE48FC75F}" type="pres">
      <dgm:prSet presAssocID="{10563037-18EE-472F-B084-EA930E4DC14F}" presName="parTxOnly" presStyleLbl="node1" presStyleIdx="5" presStyleCnt="6">
        <dgm:presLayoutVars>
          <dgm:chMax val="0"/>
          <dgm:chPref val="0"/>
          <dgm:bulletEnabled val="1"/>
        </dgm:presLayoutVars>
      </dgm:prSet>
      <dgm:spPr/>
    </dgm:pt>
  </dgm:ptLst>
  <dgm:cxnLst>
    <dgm:cxn modelId="{53C84B37-80EE-4EDF-B5FD-FDC395DDDC52}" srcId="{E2B70901-CECE-48BD-95FD-28EFF25045AD}" destId="{51C73D3C-98E0-4171-A7F7-31A5DB524649}" srcOrd="2" destOrd="0" parTransId="{54442C5E-B70E-4346-93F8-89248B9C1DCA}" sibTransId="{4C61677B-BD3C-4076-84E1-DD4705C53CC3}"/>
    <dgm:cxn modelId="{140F2B68-15EB-48A0-B538-8A2D3582B533}" type="presOf" srcId="{D70DEC83-1C49-48B2-8534-D8E30855C7FE}" destId="{F7A6699E-32DC-4C59-A8AE-7AE1F521371C}" srcOrd="0" destOrd="0" presId="urn:microsoft.com/office/officeart/2005/8/layout/chevron1"/>
    <dgm:cxn modelId="{06F7044B-5734-4414-80DF-DC895F1A8421}" type="presOf" srcId="{E2B70901-CECE-48BD-95FD-28EFF25045AD}" destId="{AB26C02D-320C-41B0-991B-63FD75F9A0F9}" srcOrd="0" destOrd="0" presId="urn:microsoft.com/office/officeart/2005/8/layout/chevron1"/>
    <dgm:cxn modelId="{1301916F-96B7-47FB-B4F8-13DBB66C2D9D}" type="presOf" srcId="{51C73D3C-98E0-4171-A7F7-31A5DB524649}" destId="{A7D8FD48-57F7-4B93-89C2-84D7693CE9D1}" srcOrd="0" destOrd="0" presId="urn:microsoft.com/office/officeart/2005/8/layout/chevron1"/>
    <dgm:cxn modelId="{8464417F-5371-4C69-A85F-E5B222BF23E4}" srcId="{E2B70901-CECE-48BD-95FD-28EFF25045AD}" destId="{D70DEC83-1C49-48B2-8534-D8E30855C7FE}" srcOrd="3" destOrd="0" parTransId="{929E93B0-6864-46F8-ACAF-3F813CE14274}" sibTransId="{1B88782B-F9A8-42C9-B332-C841266F5D27}"/>
    <dgm:cxn modelId="{3C04BB88-A51B-4233-96A2-D454671D5329}" type="presOf" srcId="{14CAE9B5-6723-43D4-A2EC-E2B48BE87124}" destId="{064D746C-F6C8-4219-9017-E8668CE0000E}" srcOrd="0" destOrd="0" presId="urn:microsoft.com/office/officeart/2005/8/layout/chevron1"/>
    <dgm:cxn modelId="{BC9730A6-E31D-4FFF-8567-5BD48347DA55}" type="presOf" srcId="{4A0EC47E-9022-4AC0-93D2-8D1CF8671A97}" destId="{4CCE3F02-B337-46EA-A837-CE0D7488D56A}" srcOrd="0" destOrd="0" presId="urn:microsoft.com/office/officeart/2005/8/layout/chevron1"/>
    <dgm:cxn modelId="{BC8A02A8-957D-4889-9C15-DFD1377CBB5F}" srcId="{E2B70901-CECE-48BD-95FD-28EFF25045AD}" destId="{4A0EC47E-9022-4AC0-93D2-8D1CF8671A97}" srcOrd="1" destOrd="0" parTransId="{6DB84817-44DB-469C-8EA3-1B4BA61895C9}" sibTransId="{87345CD4-3C31-4B11-8EF3-B475EF31E58D}"/>
    <dgm:cxn modelId="{44F387B9-6CC2-44C8-A797-D00C58BD7590}" type="presOf" srcId="{10563037-18EE-472F-B084-EA930E4DC14F}" destId="{C1916055-DA18-4BB8-9835-F57DE48FC75F}" srcOrd="0" destOrd="0" presId="urn:microsoft.com/office/officeart/2005/8/layout/chevron1"/>
    <dgm:cxn modelId="{9606F9C5-5F37-4713-9802-3DF334ACE987}" type="presOf" srcId="{B411071F-23CA-4EB5-A0A1-ECD65DA0E2B8}" destId="{039261F5-1D02-435A-B3EE-3481EFEE25EE}" srcOrd="0" destOrd="0" presId="urn:microsoft.com/office/officeart/2005/8/layout/chevron1"/>
    <dgm:cxn modelId="{26AC9CC8-FDA5-437C-A4D9-C9407750BDF7}" srcId="{E2B70901-CECE-48BD-95FD-28EFF25045AD}" destId="{B411071F-23CA-4EB5-A0A1-ECD65DA0E2B8}" srcOrd="4" destOrd="0" parTransId="{9716F842-3C22-46D3-A8BF-3D79001A8425}" sibTransId="{B518A216-3EE9-4D01-AD81-CBAFBCD6FA90}"/>
    <dgm:cxn modelId="{14EF0FCF-68B6-400A-8F5F-CFE666A12DD9}" srcId="{E2B70901-CECE-48BD-95FD-28EFF25045AD}" destId="{14CAE9B5-6723-43D4-A2EC-E2B48BE87124}" srcOrd="0" destOrd="0" parTransId="{68CA203A-9BDE-4884-BEC6-68980A01B622}" sibTransId="{C7C2D559-B343-4C3C-A3DA-1796103213CD}"/>
    <dgm:cxn modelId="{1B1B9FF1-E234-412D-8E85-C8CB4A13A18A}" srcId="{E2B70901-CECE-48BD-95FD-28EFF25045AD}" destId="{10563037-18EE-472F-B084-EA930E4DC14F}" srcOrd="5" destOrd="0" parTransId="{5033FEBE-7B0E-4017-BA5A-5C9A4FAA7F46}" sibTransId="{8783AD1F-485F-4DE0-BC71-7E42EFDA22C6}"/>
    <dgm:cxn modelId="{05B3FA57-2B20-4543-A2CA-EF574B9634D6}" type="presParOf" srcId="{AB26C02D-320C-41B0-991B-63FD75F9A0F9}" destId="{064D746C-F6C8-4219-9017-E8668CE0000E}" srcOrd="0" destOrd="0" presId="urn:microsoft.com/office/officeart/2005/8/layout/chevron1"/>
    <dgm:cxn modelId="{4B9BE77C-78AA-4C4A-B1EC-43109B468002}" type="presParOf" srcId="{AB26C02D-320C-41B0-991B-63FD75F9A0F9}" destId="{CD0BF202-8FB7-46D0-B1B3-76998EE8E6F1}" srcOrd="1" destOrd="0" presId="urn:microsoft.com/office/officeart/2005/8/layout/chevron1"/>
    <dgm:cxn modelId="{22DB1922-48F1-43B6-B8E3-B29FFE6C1C2C}" type="presParOf" srcId="{AB26C02D-320C-41B0-991B-63FD75F9A0F9}" destId="{4CCE3F02-B337-46EA-A837-CE0D7488D56A}" srcOrd="2" destOrd="0" presId="urn:microsoft.com/office/officeart/2005/8/layout/chevron1"/>
    <dgm:cxn modelId="{938A2131-C1E0-4241-BB24-8063803FD013}" type="presParOf" srcId="{AB26C02D-320C-41B0-991B-63FD75F9A0F9}" destId="{946875E9-9D18-4185-85FC-BD4D9E5B2F95}" srcOrd="3" destOrd="0" presId="urn:microsoft.com/office/officeart/2005/8/layout/chevron1"/>
    <dgm:cxn modelId="{74EE6BCE-DF33-4A42-87C7-89ED5503BE0A}" type="presParOf" srcId="{AB26C02D-320C-41B0-991B-63FD75F9A0F9}" destId="{A7D8FD48-57F7-4B93-89C2-84D7693CE9D1}" srcOrd="4" destOrd="0" presId="urn:microsoft.com/office/officeart/2005/8/layout/chevron1"/>
    <dgm:cxn modelId="{1D91DA51-E49B-42C0-BAAF-92E6ECD840FE}" type="presParOf" srcId="{AB26C02D-320C-41B0-991B-63FD75F9A0F9}" destId="{2C16D4EA-30D2-4C5A-B7F0-03776F3FC655}" srcOrd="5" destOrd="0" presId="urn:microsoft.com/office/officeart/2005/8/layout/chevron1"/>
    <dgm:cxn modelId="{00AEA8D0-A318-4625-B5B5-0B33593E2E94}" type="presParOf" srcId="{AB26C02D-320C-41B0-991B-63FD75F9A0F9}" destId="{F7A6699E-32DC-4C59-A8AE-7AE1F521371C}" srcOrd="6" destOrd="0" presId="urn:microsoft.com/office/officeart/2005/8/layout/chevron1"/>
    <dgm:cxn modelId="{982FCD4C-F1D0-4955-A0AA-99EF70F38983}" type="presParOf" srcId="{AB26C02D-320C-41B0-991B-63FD75F9A0F9}" destId="{B52B9792-C361-4758-98DE-27DFB8912838}" srcOrd="7" destOrd="0" presId="urn:microsoft.com/office/officeart/2005/8/layout/chevron1"/>
    <dgm:cxn modelId="{2AF8791C-E751-46C4-AD74-8BC64C927681}" type="presParOf" srcId="{AB26C02D-320C-41B0-991B-63FD75F9A0F9}" destId="{039261F5-1D02-435A-B3EE-3481EFEE25EE}" srcOrd="8" destOrd="0" presId="urn:microsoft.com/office/officeart/2005/8/layout/chevron1"/>
    <dgm:cxn modelId="{BBC8D4A0-A81A-41B6-9616-D42D93D27B44}" type="presParOf" srcId="{AB26C02D-320C-41B0-991B-63FD75F9A0F9}" destId="{37D1F21C-046C-4600-A2A1-3221D1F728AF}" srcOrd="9" destOrd="0" presId="urn:microsoft.com/office/officeart/2005/8/layout/chevron1"/>
    <dgm:cxn modelId="{0EF23FB3-8B07-4599-896B-6F6A5DEA3F5E}" type="presParOf" srcId="{AB26C02D-320C-41B0-991B-63FD75F9A0F9}" destId="{C1916055-DA18-4BB8-9835-F57DE48FC75F}"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B70901-CECE-48BD-95FD-28EFF25045AD}" type="doc">
      <dgm:prSet loTypeId="urn:microsoft.com/office/officeart/2005/8/layout/chevron1" loCatId="process" qsTypeId="urn:microsoft.com/office/officeart/2005/8/quickstyle/simple1" qsCatId="simple" csTypeId="urn:microsoft.com/office/officeart/2005/8/colors/accent1_1" csCatId="accent1" phldr="1"/>
      <dgm:spPr/>
    </dgm:pt>
    <dgm:pt modelId="{14CAE9B5-6723-43D4-A2EC-E2B48BE87124}">
      <dgm:prSet phldrT="[Text]"/>
      <dgm:spPr>
        <a:solidFill>
          <a:schemeClr val="bg1"/>
        </a:solidFill>
      </dgm:spPr>
      <dgm:t>
        <a:bodyPr/>
        <a:lstStyle/>
        <a:p>
          <a:r>
            <a:rPr lang="en-US" b="0" dirty="0"/>
            <a:t>Start Purchaser application</a:t>
          </a:r>
        </a:p>
      </dgm:t>
    </dgm:pt>
    <dgm:pt modelId="{68CA203A-9BDE-4884-BEC6-68980A01B622}" type="parTrans" cxnId="{14EF0FCF-68B6-400A-8F5F-CFE666A12DD9}">
      <dgm:prSet/>
      <dgm:spPr/>
      <dgm:t>
        <a:bodyPr/>
        <a:lstStyle/>
        <a:p>
          <a:endParaRPr lang="en-US"/>
        </a:p>
      </dgm:t>
    </dgm:pt>
    <dgm:pt modelId="{C7C2D559-B343-4C3C-A3DA-1796103213CD}" type="sibTrans" cxnId="{14EF0FCF-68B6-400A-8F5F-CFE666A12DD9}">
      <dgm:prSet/>
      <dgm:spPr/>
      <dgm:t>
        <a:bodyPr/>
        <a:lstStyle/>
        <a:p>
          <a:endParaRPr lang="en-US"/>
        </a:p>
      </dgm:t>
    </dgm:pt>
    <dgm:pt modelId="{4A0EC47E-9022-4AC0-93D2-8D1CF8671A97}">
      <dgm:prSet phldrT="[Text]"/>
      <dgm:spPr>
        <a:solidFill>
          <a:schemeClr val="accent1"/>
        </a:solidFill>
      </dgm:spPr>
      <dgm:t>
        <a:bodyPr/>
        <a:lstStyle/>
        <a:p>
          <a:r>
            <a:rPr lang="en-US" b="1"/>
            <a:t>Populate entity information</a:t>
          </a:r>
        </a:p>
      </dgm:t>
    </dgm:pt>
    <dgm:pt modelId="{6DB84817-44DB-469C-8EA3-1B4BA61895C9}" type="parTrans" cxnId="{BC8A02A8-957D-4889-9C15-DFD1377CBB5F}">
      <dgm:prSet/>
      <dgm:spPr/>
      <dgm:t>
        <a:bodyPr/>
        <a:lstStyle/>
        <a:p>
          <a:endParaRPr lang="en-US"/>
        </a:p>
      </dgm:t>
    </dgm:pt>
    <dgm:pt modelId="{87345CD4-3C31-4B11-8EF3-B475EF31E58D}" type="sibTrans" cxnId="{BC8A02A8-957D-4889-9C15-DFD1377CBB5F}">
      <dgm:prSet/>
      <dgm:spPr/>
      <dgm:t>
        <a:bodyPr/>
        <a:lstStyle/>
        <a:p>
          <a:endParaRPr lang="en-US"/>
        </a:p>
      </dgm:t>
    </dgm:pt>
    <dgm:pt modelId="{51C73D3C-98E0-4171-A7F7-31A5DB524649}">
      <dgm:prSet/>
      <dgm:spPr/>
      <dgm:t>
        <a:bodyPr/>
        <a:lstStyle/>
        <a:p>
          <a:r>
            <a:rPr lang="en-US" dirty="0"/>
            <a:t>Populate vehicle(s) information</a:t>
          </a:r>
        </a:p>
      </dgm:t>
    </dgm:pt>
    <dgm:pt modelId="{54442C5E-B70E-4346-93F8-89248B9C1DCA}" type="parTrans" cxnId="{53C84B37-80EE-4EDF-B5FD-FDC395DDDC52}">
      <dgm:prSet/>
      <dgm:spPr/>
      <dgm:t>
        <a:bodyPr/>
        <a:lstStyle/>
        <a:p>
          <a:endParaRPr lang="en-US"/>
        </a:p>
      </dgm:t>
    </dgm:pt>
    <dgm:pt modelId="{4C61677B-BD3C-4076-84E1-DD4705C53CC3}" type="sibTrans" cxnId="{53C84B37-80EE-4EDF-B5FD-FDC395DDDC52}">
      <dgm:prSet/>
      <dgm:spPr/>
      <dgm:t>
        <a:bodyPr/>
        <a:lstStyle/>
        <a:p>
          <a:endParaRPr lang="en-US"/>
        </a:p>
      </dgm:t>
    </dgm:pt>
    <dgm:pt modelId="{D70DEC83-1C49-48B2-8534-D8E30855C7FE}">
      <dgm:prSet/>
      <dgm:spPr/>
      <dgm:t>
        <a:bodyPr/>
        <a:lstStyle/>
        <a:p>
          <a:r>
            <a:rPr lang="en-US" dirty="0"/>
            <a:t>Upload documents</a:t>
          </a:r>
        </a:p>
      </dgm:t>
    </dgm:pt>
    <dgm:pt modelId="{929E93B0-6864-46F8-ACAF-3F813CE14274}" type="parTrans" cxnId="{8464417F-5371-4C69-A85F-E5B222BF23E4}">
      <dgm:prSet/>
      <dgm:spPr/>
      <dgm:t>
        <a:bodyPr/>
        <a:lstStyle/>
        <a:p>
          <a:endParaRPr lang="en-US"/>
        </a:p>
      </dgm:t>
    </dgm:pt>
    <dgm:pt modelId="{1B88782B-F9A8-42C9-B332-C841266F5D27}" type="sibTrans" cxnId="{8464417F-5371-4C69-A85F-E5B222BF23E4}">
      <dgm:prSet/>
      <dgm:spPr/>
      <dgm:t>
        <a:bodyPr/>
        <a:lstStyle/>
        <a:p>
          <a:endParaRPr lang="en-US"/>
        </a:p>
      </dgm:t>
    </dgm:pt>
    <dgm:pt modelId="{B411071F-23CA-4EB5-A0A1-ECD65DA0E2B8}">
      <dgm:prSet/>
      <dgm:spPr/>
      <dgm:t>
        <a:bodyPr/>
        <a:lstStyle/>
        <a:p>
          <a:r>
            <a:rPr lang="en-US"/>
            <a:t>Pay fee and submit</a:t>
          </a:r>
        </a:p>
      </dgm:t>
    </dgm:pt>
    <dgm:pt modelId="{9716F842-3C22-46D3-A8BF-3D79001A8425}" type="parTrans" cxnId="{26AC9CC8-FDA5-437C-A4D9-C9407750BDF7}">
      <dgm:prSet/>
      <dgm:spPr/>
      <dgm:t>
        <a:bodyPr/>
        <a:lstStyle/>
        <a:p>
          <a:endParaRPr lang="en-US"/>
        </a:p>
      </dgm:t>
    </dgm:pt>
    <dgm:pt modelId="{B518A216-3EE9-4D01-AD81-CBAFBCD6FA90}" type="sibTrans" cxnId="{26AC9CC8-FDA5-437C-A4D9-C9407750BDF7}">
      <dgm:prSet/>
      <dgm:spPr/>
      <dgm:t>
        <a:bodyPr/>
        <a:lstStyle/>
        <a:p>
          <a:endParaRPr lang="en-US"/>
        </a:p>
      </dgm:t>
    </dgm:pt>
    <dgm:pt modelId="{10563037-18EE-472F-B084-EA930E4DC14F}">
      <dgm:prSet/>
      <dgm:spPr/>
      <dgm:t>
        <a:bodyPr/>
        <a:lstStyle/>
        <a:p>
          <a:r>
            <a:rPr lang="en-US"/>
            <a:t>Reviewed &amp; approved for participation </a:t>
          </a:r>
        </a:p>
      </dgm:t>
    </dgm:pt>
    <dgm:pt modelId="{5033FEBE-7B0E-4017-BA5A-5C9A4FAA7F46}" type="parTrans" cxnId="{1B1B9FF1-E234-412D-8E85-C8CB4A13A18A}">
      <dgm:prSet/>
      <dgm:spPr/>
      <dgm:t>
        <a:bodyPr/>
        <a:lstStyle/>
        <a:p>
          <a:endParaRPr lang="en-US"/>
        </a:p>
      </dgm:t>
    </dgm:pt>
    <dgm:pt modelId="{8783AD1F-485F-4DE0-BC71-7E42EFDA22C6}" type="sibTrans" cxnId="{1B1B9FF1-E234-412D-8E85-C8CB4A13A18A}">
      <dgm:prSet/>
      <dgm:spPr/>
      <dgm:t>
        <a:bodyPr/>
        <a:lstStyle/>
        <a:p>
          <a:endParaRPr lang="en-US"/>
        </a:p>
      </dgm:t>
    </dgm:pt>
    <dgm:pt modelId="{AB26C02D-320C-41B0-991B-63FD75F9A0F9}" type="pres">
      <dgm:prSet presAssocID="{E2B70901-CECE-48BD-95FD-28EFF25045AD}" presName="Name0" presStyleCnt="0">
        <dgm:presLayoutVars>
          <dgm:dir/>
          <dgm:animLvl val="lvl"/>
          <dgm:resizeHandles val="exact"/>
        </dgm:presLayoutVars>
      </dgm:prSet>
      <dgm:spPr/>
    </dgm:pt>
    <dgm:pt modelId="{064D746C-F6C8-4219-9017-E8668CE0000E}" type="pres">
      <dgm:prSet presAssocID="{14CAE9B5-6723-43D4-A2EC-E2B48BE87124}" presName="parTxOnly" presStyleLbl="node1" presStyleIdx="0" presStyleCnt="6">
        <dgm:presLayoutVars>
          <dgm:chMax val="0"/>
          <dgm:chPref val="0"/>
          <dgm:bulletEnabled val="1"/>
        </dgm:presLayoutVars>
      </dgm:prSet>
      <dgm:spPr/>
    </dgm:pt>
    <dgm:pt modelId="{CD0BF202-8FB7-46D0-B1B3-76998EE8E6F1}" type="pres">
      <dgm:prSet presAssocID="{C7C2D559-B343-4C3C-A3DA-1796103213CD}" presName="parTxOnlySpace" presStyleCnt="0"/>
      <dgm:spPr/>
    </dgm:pt>
    <dgm:pt modelId="{4CCE3F02-B337-46EA-A837-CE0D7488D56A}" type="pres">
      <dgm:prSet presAssocID="{4A0EC47E-9022-4AC0-93D2-8D1CF8671A97}" presName="parTxOnly" presStyleLbl="node1" presStyleIdx="1" presStyleCnt="6">
        <dgm:presLayoutVars>
          <dgm:chMax val="0"/>
          <dgm:chPref val="0"/>
          <dgm:bulletEnabled val="1"/>
        </dgm:presLayoutVars>
      </dgm:prSet>
      <dgm:spPr/>
    </dgm:pt>
    <dgm:pt modelId="{946875E9-9D18-4185-85FC-BD4D9E5B2F95}" type="pres">
      <dgm:prSet presAssocID="{87345CD4-3C31-4B11-8EF3-B475EF31E58D}" presName="parTxOnlySpace" presStyleCnt="0"/>
      <dgm:spPr/>
    </dgm:pt>
    <dgm:pt modelId="{A7D8FD48-57F7-4B93-89C2-84D7693CE9D1}" type="pres">
      <dgm:prSet presAssocID="{51C73D3C-98E0-4171-A7F7-31A5DB524649}" presName="parTxOnly" presStyleLbl="node1" presStyleIdx="2" presStyleCnt="6">
        <dgm:presLayoutVars>
          <dgm:chMax val="0"/>
          <dgm:chPref val="0"/>
          <dgm:bulletEnabled val="1"/>
        </dgm:presLayoutVars>
      </dgm:prSet>
      <dgm:spPr/>
    </dgm:pt>
    <dgm:pt modelId="{2C16D4EA-30D2-4C5A-B7F0-03776F3FC655}" type="pres">
      <dgm:prSet presAssocID="{4C61677B-BD3C-4076-84E1-DD4705C53CC3}" presName="parTxOnlySpace" presStyleCnt="0"/>
      <dgm:spPr/>
    </dgm:pt>
    <dgm:pt modelId="{F7A6699E-32DC-4C59-A8AE-7AE1F521371C}" type="pres">
      <dgm:prSet presAssocID="{D70DEC83-1C49-48B2-8534-D8E30855C7FE}" presName="parTxOnly" presStyleLbl="node1" presStyleIdx="3" presStyleCnt="6">
        <dgm:presLayoutVars>
          <dgm:chMax val="0"/>
          <dgm:chPref val="0"/>
          <dgm:bulletEnabled val="1"/>
        </dgm:presLayoutVars>
      </dgm:prSet>
      <dgm:spPr/>
    </dgm:pt>
    <dgm:pt modelId="{B52B9792-C361-4758-98DE-27DFB8912838}" type="pres">
      <dgm:prSet presAssocID="{1B88782B-F9A8-42C9-B332-C841266F5D27}" presName="parTxOnlySpace" presStyleCnt="0"/>
      <dgm:spPr/>
    </dgm:pt>
    <dgm:pt modelId="{039261F5-1D02-435A-B3EE-3481EFEE25EE}" type="pres">
      <dgm:prSet presAssocID="{B411071F-23CA-4EB5-A0A1-ECD65DA0E2B8}" presName="parTxOnly" presStyleLbl="node1" presStyleIdx="4" presStyleCnt="6">
        <dgm:presLayoutVars>
          <dgm:chMax val="0"/>
          <dgm:chPref val="0"/>
          <dgm:bulletEnabled val="1"/>
        </dgm:presLayoutVars>
      </dgm:prSet>
      <dgm:spPr/>
    </dgm:pt>
    <dgm:pt modelId="{37D1F21C-046C-4600-A2A1-3221D1F728AF}" type="pres">
      <dgm:prSet presAssocID="{B518A216-3EE9-4D01-AD81-CBAFBCD6FA90}" presName="parTxOnlySpace" presStyleCnt="0"/>
      <dgm:spPr/>
    </dgm:pt>
    <dgm:pt modelId="{C1916055-DA18-4BB8-9835-F57DE48FC75F}" type="pres">
      <dgm:prSet presAssocID="{10563037-18EE-472F-B084-EA930E4DC14F}" presName="parTxOnly" presStyleLbl="node1" presStyleIdx="5" presStyleCnt="6">
        <dgm:presLayoutVars>
          <dgm:chMax val="0"/>
          <dgm:chPref val="0"/>
          <dgm:bulletEnabled val="1"/>
        </dgm:presLayoutVars>
      </dgm:prSet>
      <dgm:spPr/>
    </dgm:pt>
  </dgm:ptLst>
  <dgm:cxnLst>
    <dgm:cxn modelId="{53C84B37-80EE-4EDF-B5FD-FDC395DDDC52}" srcId="{E2B70901-CECE-48BD-95FD-28EFF25045AD}" destId="{51C73D3C-98E0-4171-A7F7-31A5DB524649}" srcOrd="2" destOrd="0" parTransId="{54442C5E-B70E-4346-93F8-89248B9C1DCA}" sibTransId="{4C61677B-BD3C-4076-84E1-DD4705C53CC3}"/>
    <dgm:cxn modelId="{140F2B68-15EB-48A0-B538-8A2D3582B533}" type="presOf" srcId="{D70DEC83-1C49-48B2-8534-D8E30855C7FE}" destId="{F7A6699E-32DC-4C59-A8AE-7AE1F521371C}" srcOrd="0" destOrd="0" presId="urn:microsoft.com/office/officeart/2005/8/layout/chevron1"/>
    <dgm:cxn modelId="{06F7044B-5734-4414-80DF-DC895F1A8421}" type="presOf" srcId="{E2B70901-CECE-48BD-95FD-28EFF25045AD}" destId="{AB26C02D-320C-41B0-991B-63FD75F9A0F9}" srcOrd="0" destOrd="0" presId="urn:microsoft.com/office/officeart/2005/8/layout/chevron1"/>
    <dgm:cxn modelId="{1301916F-96B7-47FB-B4F8-13DBB66C2D9D}" type="presOf" srcId="{51C73D3C-98E0-4171-A7F7-31A5DB524649}" destId="{A7D8FD48-57F7-4B93-89C2-84D7693CE9D1}" srcOrd="0" destOrd="0" presId="urn:microsoft.com/office/officeart/2005/8/layout/chevron1"/>
    <dgm:cxn modelId="{8464417F-5371-4C69-A85F-E5B222BF23E4}" srcId="{E2B70901-CECE-48BD-95FD-28EFF25045AD}" destId="{D70DEC83-1C49-48B2-8534-D8E30855C7FE}" srcOrd="3" destOrd="0" parTransId="{929E93B0-6864-46F8-ACAF-3F813CE14274}" sibTransId="{1B88782B-F9A8-42C9-B332-C841266F5D27}"/>
    <dgm:cxn modelId="{3C04BB88-A51B-4233-96A2-D454671D5329}" type="presOf" srcId="{14CAE9B5-6723-43D4-A2EC-E2B48BE87124}" destId="{064D746C-F6C8-4219-9017-E8668CE0000E}" srcOrd="0" destOrd="0" presId="urn:microsoft.com/office/officeart/2005/8/layout/chevron1"/>
    <dgm:cxn modelId="{BC9730A6-E31D-4FFF-8567-5BD48347DA55}" type="presOf" srcId="{4A0EC47E-9022-4AC0-93D2-8D1CF8671A97}" destId="{4CCE3F02-B337-46EA-A837-CE0D7488D56A}" srcOrd="0" destOrd="0" presId="urn:microsoft.com/office/officeart/2005/8/layout/chevron1"/>
    <dgm:cxn modelId="{BC8A02A8-957D-4889-9C15-DFD1377CBB5F}" srcId="{E2B70901-CECE-48BD-95FD-28EFF25045AD}" destId="{4A0EC47E-9022-4AC0-93D2-8D1CF8671A97}" srcOrd="1" destOrd="0" parTransId="{6DB84817-44DB-469C-8EA3-1B4BA61895C9}" sibTransId="{87345CD4-3C31-4B11-8EF3-B475EF31E58D}"/>
    <dgm:cxn modelId="{44F387B9-6CC2-44C8-A797-D00C58BD7590}" type="presOf" srcId="{10563037-18EE-472F-B084-EA930E4DC14F}" destId="{C1916055-DA18-4BB8-9835-F57DE48FC75F}" srcOrd="0" destOrd="0" presId="urn:microsoft.com/office/officeart/2005/8/layout/chevron1"/>
    <dgm:cxn modelId="{9606F9C5-5F37-4713-9802-3DF334ACE987}" type="presOf" srcId="{B411071F-23CA-4EB5-A0A1-ECD65DA0E2B8}" destId="{039261F5-1D02-435A-B3EE-3481EFEE25EE}" srcOrd="0" destOrd="0" presId="urn:microsoft.com/office/officeart/2005/8/layout/chevron1"/>
    <dgm:cxn modelId="{26AC9CC8-FDA5-437C-A4D9-C9407750BDF7}" srcId="{E2B70901-CECE-48BD-95FD-28EFF25045AD}" destId="{B411071F-23CA-4EB5-A0A1-ECD65DA0E2B8}" srcOrd="4" destOrd="0" parTransId="{9716F842-3C22-46D3-A8BF-3D79001A8425}" sibTransId="{B518A216-3EE9-4D01-AD81-CBAFBCD6FA90}"/>
    <dgm:cxn modelId="{14EF0FCF-68B6-400A-8F5F-CFE666A12DD9}" srcId="{E2B70901-CECE-48BD-95FD-28EFF25045AD}" destId="{14CAE9B5-6723-43D4-A2EC-E2B48BE87124}" srcOrd="0" destOrd="0" parTransId="{68CA203A-9BDE-4884-BEC6-68980A01B622}" sibTransId="{C7C2D559-B343-4C3C-A3DA-1796103213CD}"/>
    <dgm:cxn modelId="{1B1B9FF1-E234-412D-8E85-C8CB4A13A18A}" srcId="{E2B70901-CECE-48BD-95FD-28EFF25045AD}" destId="{10563037-18EE-472F-B084-EA930E4DC14F}" srcOrd="5" destOrd="0" parTransId="{5033FEBE-7B0E-4017-BA5A-5C9A4FAA7F46}" sibTransId="{8783AD1F-485F-4DE0-BC71-7E42EFDA22C6}"/>
    <dgm:cxn modelId="{05B3FA57-2B20-4543-A2CA-EF574B9634D6}" type="presParOf" srcId="{AB26C02D-320C-41B0-991B-63FD75F9A0F9}" destId="{064D746C-F6C8-4219-9017-E8668CE0000E}" srcOrd="0" destOrd="0" presId="urn:microsoft.com/office/officeart/2005/8/layout/chevron1"/>
    <dgm:cxn modelId="{4B9BE77C-78AA-4C4A-B1EC-43109B468002}" type="presParOf" srcId="{AB26C02D-320C-41B0-991B-63FD75F9A0F9}" destId="{CD0BF202-8FB7-46D0-B1B3-76998EE8E6F1}" srcOrd="1" destOrd="0" presId="urn:microsoft.com/office/officeart/2005/8/layout/chevron1"/>
    <dgm:cxn modelId="{22DB1922-48F1-43B6-B8E3-B29FFE6C1C2C}" type="presParOf" srcId="{AB26C02D-320C-41B0-991B-63FD75F9A0F9}" destId="{4CCE3F02-B337-46EA-A837-CE0D7488D56A}" srcOrd="2" destOrd="0" presId="urn:microsoft.com/office/officeart/2005/8/layout/chevron1"/>
    <dgm:cxn modelId="{938A2131-C1E0-4241-BB24-8063803FD013}" type="presParOf" srcId="{AB26C02D-320C-41B0-991B-63FD75F9A0F9}" destId="{946875E9-9D18-4185-85FC-BD4D9E5B2F95}" srcOrd="3" destOrd="0" presId="urn:microsoft.com/office/officeart/2005/8/layout/chevron1"/>
    <dgm:cxn modelId="{74EE6BCE-DF33-4A42-87C7-89ED5503BE0A}" type="presParOf" srcId="{AB26C02D-320C-41B0-991B-63FD75F9A0F9}" destId="{A7D8FD48-57F7-4B93-89C2-84D7693CE9D1}" srcOrd="4" destOrd="0" presId="urn:microsoft.com/office/officeart/2005/8/layout/chevron1"/>
    <dgm:cxn modelId="{1D91DA51-E49B-42C0-BAAF-92E6ECD840FE}" type="presParOf" srcId="{AB26C02D-320C-41B0-991B-63FD75F9A0F9}" destId="{2C16D4EA-30D2-4C5A-B7F0-03776F3FC655}" srcOrd="5" destOrd="0" presId="urn:microsoft.com/office/officeart/2005/8/layout/chevron1"/>
    <dgm:cxn modelId="{00AEA8D0-A318-4625-B5B5-0B33593E2E94}" type="presParOf" srcId="{AB26C02D-320C-41B0-991B-63FD75F9A0F9}" destId="{F7A6699E-32DC-4C59-A8AE-7AE1F521371C}" srcOrd="6" destOrd="0" presId="urn:microsoft.com/office/officeart/2005/8/layout/chevron1"/>
    <dgm:cxn modelId="{982FCD4C-F1D0-4955-A0AA-99EF70F38983}" type="presParOf" srcId="{AB26C02D-320C-41B0-991B-63FD75F9A0F9}" destId="{B52B9792-C361-4758-98DE-27DFB8912838}" srcOrd="7" destOrd="0" presId="urn:microsoft.com/office/officeart/2005/8/layout/chevron1"/>
    <dgm:cxn modelId="{2AF8791C-E751-46C4-AD74-8BC64C927681}" type="presParOf" srcId="{AB26C02D-320C-41B0-991B-63FD75F9A0F9}" destId="{039261F5-1D02-435A-B3EE-3481EFEE25EE}" srcOrd="8" destOrd="0" presId="urn:microsoft.com/office/officeart/2005/8/layout/chevron1"/>
    <dgm:cxn modelId="{BBC8D4A0-A81A-41B6-9616-D42D93D27B44}" type="presParOf" srcId="{AB26C02D-320C-41B0-991B-63FD75F9A0F9}" destId="{37D1F21C-046C-4600-A2A1-3221D1F728AF}" srcOrd="9" destOrd="0" presId="urn:microsoft.com/office/officeart/2005/8/layout/chevron1"/>
    <dgm:cxn modelId="{0EF23FB3-8B07-4599-896B-6F6A5DEA3F5E}" type="presParOf" srcId="{AB26C02D-320C-41B0-991B-63FD75F9A0F9}" destId="{C1916055-DA18-4BB8-9835-F57DE48FC75F}"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B70901-CECE-48BD-95FD-28EFF25045AD}" type="doc">
      <dgm:prSet loTypeId="urn:microsoft.com/office/officeart/2005/8/layout/chevron1" loCatId="process" qsTypeId="urn:microsoft.com/office/officeart/2005/8/quickstyle/simple1" qsCatId="simple" csTypeId="urn:microsoft.com/office/officeart/2005/8/colors/accent1_1" csCatId="accent1" phldr="1"/>
      <dgm:spPr/>
    </dgm:pt>
    <dgm:pt modelId="{14CAE9B5-6723-43D4-A2EC-E2B48BE87124}">
      <dgm:prSet phldrT="[Text]"/>
      <dgm:spPr>
        <a:noFill/>
      </dgm:spPr>
      <dgm:t>
        <a:bodyPr/>
        <a:lstStyle/>
        <a:p>
          <a:r>
            <a:rPr lang="en-US" b="0" dirty="0"/>
            <a:t>Start Purchaser application</a:t>
          </a:r>
        </a:p>
      </dgm:t>
    </dgm:pt>
    <dgm:pt modelId="{68CA203A-9BDE-4884-BEC6-68980A01B622}" type="parTrans" cxnId="{14EF0FCF-68B6-400A-8F5F-CFE666A12DD9}">
      <dgm:prSet/>
      <dgm:spPr/>
      <dgm:t>
        <a:bodyPr/>
        <a:lstStyle/>
        <a:p>
          <a:endParaRPr lang="en-US"/>
        </a:p>
      </dgm:t>
    </dgm:pt>
    <dgm:pt modelId="{C7C2D559-B343-4C3C-A3DA-1796103213CD}" type="sibTrans" cxnId="{14EF0FCF-68B6-400A-8F5F-CFE666A12DD9}">
      <dgm:prSet/>
      <dgm:spPr/>
      <dgm:t>
        <a:bodyPr/>
        <a:lstStyle/>
        <a:p>
          <a:endParaRPr lang="en-US"/>
        </a:p>
      </dgm:t>
    </dgm:pt>
    <dgm:pt modelId="{4A0EC47E-9022-4AC0-93D2-8D1CF8671A97}">
      <dgm:prSet phldrT="[Text]"/>
      <dgm:spPr>
        <a:noFill/>
      </dgm:spPr>
      <dgm:t>
        <a:bodyPr/>
        <a:lstStyle/>
        <a:p>
          <a:r>
            <a:rPr lang="en-US" b="0" dirty="0"/>
            <a:t>Populate entity information</a:t>
          </a:r>
        </a:p>
      </dgm:t>
    </dgm:pt>
    <dgm:pt modelId="{6DB84817-44DB-469C-8EA3-1B4BA61895C9}" type="parTrans" cxnId="{BC8A02A8-957D-4889-9C15-DFD1377CBB5F}">
      <dgm:prSet/>
      <dgm:spPr/>
      <dgm:t>
        <a:bodyPr/>
        <a:lstStyle/>
        <a:p>
          <a:endParaRPr lang="en-US"/>
        </a:p>
      </dgm:t>
    </dgm:pt>
    <dgm:pt modelId="{87345CD4-3C31-4B11-8EF3-B475EF31E58D}" type="sibTrans" cxnId="{BC8A02A8-957D-4889-9C15-DFD1377CBB5F}">
      <dgm:prSet/>
      <dgm:spPr/>
      <dgm:t>
        <a:bodyPr/>
        <a:lstStyle/>
        <a:p>
          <a:endParaRPr lang="en-US"/>
        </a:p>
      </dgm:t>
    </dgm:pt>
    <dgm:pt modelId="{51C73D3C-98E0-4171-A7F7-31A5DB524649}">
      <dgm:prSet/>
      <dgm:spPr>
        <a:solidFill>
          <a:srgbClr val="92D050"/>
        </a:solidFill>
      </dgm:spPr>
      <dgm:t>
        <a:bodyPr/>
        <a:lstStyle/>
        <a:p>
          <a:r>
            <a:rPr lang="en-US" b="1" dirty="0"/>
            <a:t>Populate vehicle(s) information</a:t>
          </a:r>
        </a:p>
      </dgm:t>
    </dgm:pt>
    <dgm:pt modelId="{54442C5E-B70E-4346-93F8-89248B9C1DCA}" type="parTrans" cxnId="{53C84B37-80EE-4EDF-B5FD-FDC395DDDC52}">
      <dgm:prSet/>
      <dgm:spPr/>
      <dgm:t>
        <a:bodyPr/>
        <a:lstStyle/>
        <a:p>
          <a:endParaRPr lang="en-US"/>
        </a:p>
      </dgm:t>
    </dgm:pt>
    <dgm:pt modelId="{4C61677B-BD3C-4076-84E1-DD4705C53CC3}" type="sibTrans" cxnId="{53C84B37-80EE-4EDF-B5FD-FDC395DDDC52}">
      <dgm:prSet/>
      <dgm:spPr/>
      <dgm:t>
        <a:bodyPr/>
        <a:lstStyle/>
        <a:p>
          <a:endParaRPr lang="en-US"/>
        </a:p>
      </dgm:t>
    </dgm:pt>
    <dgm:pt modelId="{D70DEC83-1C49-48B2-8534-D8E30855C7FE}">
      <dgm:prSet/>
      <dgm:spPr/>
      <dgm:t>
        <a:bodyPr/>
        <a:lstStyle/>
        <a:p>
          <a:r>
            <a:rPr lang="en-US" dirty="0"/>
            <a:t>Upload documents</a:t>
          </a:r>
        </a:p>
      </dgm:t>
    </dgm:pt>
    <dgm:pt modelId="{929E93B0-6864-46F8-ACAF-3F813CE14274}" type="parTrans" cxnId="{8464417F-5371-4C69-A85F-E5B222BF23E4}">
      <dgm:prSet/>
      <dgm:spPr/>
      <dgm:t>
        <a:bodyPr/>
        <a:lstStyle/>
        <a:p>
          <a:endParaRPr lang="en-US"/>
        </a:p>
      </dgm:t>
    </dgm:pt>
    <dgm:pt modelId="{1B88782B-F9A8-42C9-B332-C841266F5D27}" type="sibTrans" cxnId="{8464417F-5371-4C69-A85F-E5B222BF23E4}">
      <dgm:prSet/>
      <dgm:spPr/>
      <dgm:t>
        <a:bodyPr/>
        <a:lstStyle/>
        <a:p>
          <a:endParaRPr lang="en-US"/>
        </a:p>
      </dgm:t>
    </dgm:pt>
    <dgm:pt modelId="{B411071F-23CA-4EB5-A0A1-ECD65DA0E2B8}">
      <dgm:prSet/>
      <dgm:spPr/>
      <dgm:t>
        <a:bodyPr/>
        <a:lstStyle/>
        <a:p>
          <a:r>
            <a:rPr lang="en-US"/>
            <a:t>Pay fee and submit</a:t>
          </a:r>
        </a:p>
      </dgm:t>
    </dgm:pt>
    <dgm:pt modelId="{9716F842-3C22-46D3-A8BF-3D79001A8425}" type="parTrans" cxnId="{26AC9CC8-FDA5-437C-A4D9-C9407750BDF7}">
      <dgm:prSet/>
      <dgm:spPr/>
      <dgm:t>
        <a:bodyPr/>
        <a:lstStyle/>
        <a:p>
          <a:endParaRPr lang="en-US"/>
        </a:p>
      </dgm:t>
    </dgm:pt>
    <dgm:pt modelId="{B518A216-3EE9-4D01-AD81-CBAFBCD6FA90}" type="sibTrans" cxnId="{26AC9CC8-FDA5-437C-A4D9-C9407750BDF7}">
      <dgm:prSet/>
      <dgm:spPr/>
      <dgm:t>
        <a:bodyPr/>
        <a:lstStyle/>
        <a:p>
          <a:endParaRPr lang="en-US"/>
        </a:p>
      </dgm:t>
    </dgm:pt>
    <dgm:pt modelId="{10563037-18EE-472F-B084-EA930E4DC14F}">
      <dgm:prSet/>
      <dgm:spPr/>
      <dgm:t>
        <a:bodyPr/>
        <a:lstStyle/>
        <a:p>
          <a:r>
            <a:rPr lang="en-US"/>
            <a:t>Reviewed &amp; approved for participation </a:t>
          </a:r>
        </a:p>
      </dgm:t>
    </dgm:pt>
    <dgm:pt modelId="{5033FEBE-7B0E-4017-BA5A-5C9A4FAA7F46}" type="parTrans" cxnId="{1B1B9FF1-E234-412D-8E85-C8CB4A13A18A}">
      <dgm:prSet/>
      <dgm:spPr/>
      <dgm:t>
        <a:bodyPr/>
        <a:lstStyle/>
        <a:p>
          <a:endParaRPr lang="en-US"/>
        </a:p>
      </dgm:t>
    </dgm:pt>
    <dgm:pt modelId="{8783AD1F-485F-4DE0-BC71-7E42EFDA22C6}" type="sibTrans" cxnId="{1B1B9FF1-E234-412D-8E85-C8CB4A13A18A}">
      <dgm:prSet/>
      <dgm:spPr/>
      <dgm:t>
        <a:bodyPr/>
        <a:lstStyle/>
        <a:p>
          <a:endParaRPr lang="en-US"/>
        </a:p>
      </dgm:t>
    </dgm:pt>
    <dgm:pt modelId="{AB26C02D-320C-41B0-991B-63FD75F9A0F9}" type="pres">
      <dgm:prSet presAssocID="{E2B70901-CECE-48BD-95FD-28EFF25045AD}" presName="Name0" presStyleCnt="0">
        <dgm:presLayoutVars>
          <dgm:dir/>
          <dgm:animLvl val="lvl"/>
          <dgm:resizeHandles val="exact"/>
        </dgm:presLayoutVars>
      </dgm:prSet>
      <dgm:spPr/>
    </dgm:pt>
    <dgm:pt modelId="{064D746C-F6C8-4219-9017-E8668CE0000E}" type="pres">
      <dgm:prSet presAssocID="{14CAE9B5-6723-43D4-A2EC-E2B48BE87124}" presName="parTxOnly" presStyleLbl="node1" presStyleIdx="0" presStyleCnt="6">
        <dgm:presLayoutVars>
          <dgm:chMax val="0"/>
          <dgm:chPref val="0"/>
          <dgm:bulletEnabled val="1"/>
        </dgm:presLayoutVars>
      </dgm:prSet>
      <dgm:spPr/>
    </dgm:pt>
    <dgm:pt modelId="{CD0BF202-8FB7-46D0-B1B3-76998EE8E6F1}" type="pres">
      <dgm:prSet presAssocID="{C7C2D559-B343-4C3C-A3DA-1796103213CD}" presName="parTxOnlySpace" presStyleCnt="0"/>
      <dgm:spPr/>
    </dgm:pt>
    <dgm:pt modelId="{4CCE3F02-B337-46EA-A837-CE0D7488D56A}" type="pres">
      <dgm:prSet presAssocID="{4A0EC47E-9022-4AC0-93D2-8D1CF8671A97}" presName="parTxOnly" presStyleLbl="node1" presStyleIdx="1" presStyleCnt="6">
        <dgm:presLayoutVars>
          <dgm:chMax val="0"/>
          <dgm:chPref val="0"/>
          <dgm:bulletEnabled val="1"/>
        </dgm:presLayoutVars>
      </dgm:prSet>
      <dgm:spPr/>
    </dgm:pt>
    <dgm:pt modelId="{946875E9-9D18-4185-85FC-BD4D9E5B2F95}" type="pres">
      <dgm:prSet presAssocID="{87345CD4-3C31-4B11-8EF3-B475EF31E58D}" presName="parTxOnlySpace" presStyleCnt="0"/>
      <dgm:spPr/>
    </dgm:pt>
    <dgm:pt modelId="{A7D8FD48-57F7-4B93-89C2-84D7693CE9D1}" type="pres">
      <dgm:prSet presAssocID="{51C73D3C-98E0-4171-A7F7-31A5DB524649}" presName="parTxOnly" presStyleLbl="node1" presStyleIdx="2" presStyleCnt="6">
        <dgm:presLayoutVars>
          <dgm:chMax val="0"/>
          <dgm:chPref val="0"/>
          <dgm:bulletEnabled val="1"/>
        </dgm:presLayoutVars>
      </dgm:prSet>
      <dgm:spPr/>
    </dgm:pt>
    <dgm:pt modelId="{2C16D4EA-30D2-4C5A-B7F0-03776F3FC655}" type="pres">
      <dgm:prSet presAssocID="{4C61677B-BD3C-4076-84E1-DD4705C53CC3}" presName="parTxOnlySpace" presStyleCnt="0"/>
      <dgm:spPr/>
    </dgm:pt>
    <dgm:pt modelId="{F7A6699E-32DC-4C59-A8AE-7AE1F521371C}" type="pres">
      <dgm:prSet presAssocID="{D70DEC83-1C49-48B2-8534-D8E30855C7FE}" presName="parTxOnly" presStyleLbl="node1" presStyleIdx="3" presStyleCnt="6">
        <dgm:presLayoutVars>
          <dgm:chMax val="0"/>
          <dgm:chPref val="0"/>
          <dgm:bulletEnabled val="1"/>
        </dgm:presLayoutVars>
      </dgm:prSet>
      <dgm:spPr/>
    </dgm:pt>
    <dgm:pt modelId="{B52B9792-C361-4758-98DE-27DFB8912838}" type="pres">
      <dgm:prSet presAssocID="{1B88782B-F9A8-42C9-B332-C841266F5D27}" presName="parTxOnlySpace" presStyleCnt="0"/>
      <dgm:spPr/>
    </dgm:pt>
    <dgm:pt modelId="{039261F5-1D02-435A-B3EE-3481EFEE25EE}" type="pres">
      <dgm:prSet presAssocID="{B411071F-23CA-4EB5-A0A1-ECD65DA0E2B8}" presName="parTxOnly" presStyleLbl="node1" presStyleIdx="4" presStyleCnt="6">
        <dgm:presLayoutVars>
          <dgm:chMax val="0"/>
          <dgm:chPref val="0"/>
          <dgm:bulletEnabled val="1"/>
        </dgm:presLayoutVars>
      </dgm:prSet>
      <dgm:spPr/>
    </dgm:pt>
    <dgm:pt modelId="{37D1F21C-046C-4600-A2A1-3221D1F728AF}" type="pres">
      <dgm:prSet presAssocID="{B518A216-3EE9-4D01-AD81-CBAFBCD6FA90}" presName="parTxOnlySpace" presStyleCnt="0"/>
      <dgm:spPr/>
    </dgm:pt>
    <dgm:pt modelId="{C1916055-DA18-4BB8-9835-F57DE48FC75F}" type="pres">
      <dgm:prSet presAssocID="{10563037-18EE-472F-B084-EA930E4DC14F}" presName="parTxOnly" presStyleLbl="node1" presStyleIdx="5" presStyleCnt="6">
        <dgm:presLayoutVars>
          <dgm:chMax val="0"/>
          <dgm:chPref val="0"/>
          <dgm:bulletEnabled val="1"/>
        </dgm:presLayoutVars>
      </dgm:prSet>
      <dgm:spPr/>
    </dgm:pt>
  </dgm:ptLst>
  <dgm:cxnLst>
    <dgm:cxn modelId="{53C84B37-80EE-4EDF-B5FD-FDC395DDDC52}" srcId="{E2B70901-CECE-48BD-95FD-28EFF25045AD}" destId="{51C73D3C-98E0-4171-A7F7-31A5DB524649}" srcOrd="2" destOrd="0" parTransId="{54442C5E-B70E-4346-93F8-89248B9C1DCA}" sibTransId="{4C61677B-BD3C-4076-84E1-DD4705C53CC3}"/>
    <dgm:cxn modelId="{140F2B68-15EB-48A0-B538-8A2D3582B533}" type="presOf" srcId="{D70DEC83-1C49-48B2-8534-D8E30855C7FE}" destId="{F7A6699E-32DC-4C59-A8AE-7AE1F521371C}" srcOrd="0" destOrd="0" presId="urn:microsoft.com/office/officeart/2005/8/layout/chevron1"/>
    <dgm:cxn modelId="{06F7044B-5734-4414-80DF-DC895F1A8421}" type="presOf" srcId="{E2B70901-CECE-48BD-95FD-28EFF25045AD}" destId="{AB26C02D-320C-41B0-991B-63FD75F9A0F9}" srcOrd="0" destOrd="0" presId="urn:microsoft.com/office/officeart/2005/8/layout/chevron1"/>
    <dgm:cxn modelId="{1301916F-96B7-47FB-B4F8-13DBB66C2D9D}" type="presOf" srcId="{51C73D3C-98E0-4171-A7F7-31A5DB524649}" destId="{A7D8FD48-57F7-4B93-89C2-84D7693CE9D1}" srcOrd="0" destOrd="0" presId="urn:microsoft.com/office/officeart/2005/8/layout/chevron1"/>
    <dgm:cxn modelId="{8464417F-5371-4C69-A85F-E5B222BF23E4}" srcId="{E2B70901-CECE-48BD-95FD-28EFF25045AD}" destId="{D70DEC83-1C49-48B2-8534-D8E30855C7FE}" srcOrd="3" destOrd="0" parTransId="{929E93B0-6864-46F8-ACAF-3F813CE14274}" sibTransId="{1B88782B-F9A8-42C9-B332-C841266F5D27}"/>
    <dgm:cxn modelId="{3C04BB88-A51B-4233-96A2-D454671D5329}" type="presOf" srcId="{14CAE9B5-6723-43D4-A2EC-E2B48BE87124}" destId="{064D746C-F6C8-4219-9017-E8668CE0000E}" srcOrd="0" destOrd="0" presId="urn:microsoft.com/office/officeart/2005/8/layout/chevron1"/>
    <dgm:cxn modelId="{BC9730A6-E31D-4FFF-8567-5BD48347DA55}" type="presOf" srcId="{4A0EC47E-9022-4AC0-93D2-8D1CF8671A97}" destId="{4CCE3F02-B337-46EA-A837-CE0D7488D56A}" srcOrd="0" destOrd="0" presId="urn:microsoft.com/office/officeart/2005/8/layout/chevron1"/>
    <dgm:cxn modelId="{BC8A02A8-957D-4889-9C15-DFD1377CBB5F}" srcId="{E2B70901-CECE-48BD-95FD-28EFF25045AD}" destId="{4A0EC47E-9022-4AC0-93D2-8D1CF8671A97}" srcOrd="1" destOrd="0" parTransId="{6DB84817-44DB-469C-8EA3-1B4BA61895C9}" sibTransId="{87345CD4-3C31-4B11-8EF3-B475EF31E58D}"/>
    <dgm:cxn modelId="{44F387B9-6CC2-44C8-A797-D00C58BD7590}" type="presOf" srcId="{10563037-18EE-472F-B084-EA930E4DC14F}" destId="{C1916055-DA18-4BB8-9835-F57DE48FC75F}" srcOrd="0" destOrd="0" presId="urn:microsoft.com/office/officeart/2005/8/layout/chevron1"/>
    <dgm:cxn modelId="{9606F9C5-5F37-4713-9802-3DF334ACE987}" type="presOf" srcId="{B411071F-23CA-4EB5-A0A1-ECD65DA0E2B8}" destId="{039261F5-1D02-435A-B3EE-3481EFEE25EE}" srcOrd="0" destOrd="0" presId="urn:microsoft.com/office/officeart/2005/8/layout/chevron1"/>
    <dgm:cxn modelId="{26AC9CC8-FDA5-437C-A4D9-C9407750BDF7}" srcId="{E2B70901-CECE-48BD-95FD-28EFF25045AD}" destId="{B411071F-23CA-4EB5-A0A1-ECD65DA0E2B8}" srcOrd="4" destOrd="0" parTransId="{9716F842-3C22-46D3-A8BF-3D79001A8425}" sibTransId="{B518A216-3EE9-4D01-AD81-CBAFBCD6FA90}"/>
    <dgm:cxn modelId="{14EF0FCF-68B6-400A-8F5F-CFE666A12DD9}" srcId="{E2B70901-CECE-48BD-95FD-28EFF25045AD}" destId="{14CAE9B5-6723-43D4-A2EC-E2B48BE87124}" srcOrd="0" destOrd="0" parTransId="{68CA203A-9BDE-4884-BEC6-68980A01B622}" sibTransId="{C7C2D559-B343-4C3C-A3DA-1796103213CD}"/>
    <dgm:cxn modelId="{1B1B9FF1-E234-412D-8E85-C8CB4A13A18A}" srcId="{E2B70901-CECE-48BD-95FD-28EFF25045AD}" destId="{10563037-18EE-472F-B084-EA930E4DC14F}" srcOrd="5" destOrd="0" parTransId="{5033FEBE-7B0E-4017-BA5A-5C9A4FAA7F46}" sibTransId="{8783AD1F-485F-4DE0-BC71-7E42EFDA22C6}"/>
    <dgm:cxn modelId="{05B3FA57-2B20-4543-A2CA-EF574B9634D6}" type="presParOf" srcId="{AB26C02D-320C-41B0-991B-63FD75F9A0F9}" destId="{064D746C-F6C8-4219-9017-E8668CE0000E}" srcOrd="0" destOrd="0" presId="urn:microsoft.com/office/officeart/2005/8/layout/chevron1"/>
    <dgm:cxn modelId="{4B9BE77C-78AA-4C4A-B1EC-43109B468002}" type="presParOf" srcId="{AB26C02D-320C-41B0-991B-63FD75F9A0F9}" destId="{CD0BF202-8FB7-46D0-B1B3-76998EE8E6F1}" srcOrd="1" destOrd="0" presId="urn:microsoft.com/office/officeart/2005/8/layout/chevron1"/>
    <dgm:cxn modelId="{22DB1922-48F1-43B6-B8E3-B29FFE6C1C2C}" type="presParOf" srcId="{AB26C02D-320C-41B0-991B-63FD75F9A0F9}" destId="{4CCE3F02-B337-46EA-A837-CE0D7488D56A}" srcOrd="2" destOrd="0" presId="urn:microsoft.com/office/officeart/2005/8/layout/chevron1"/>
    <dgm:cxn modelId="{938A2131-C1E0-4241-BB24-8063803FD013}" type="presParOf" srcId="{AB26C02D-320C-41B0-991B-63FD75F9A0F9}" destId="{946875E9-9D18-4185-85FC-BD4D9E5B2F95}" srcOrd="3" destOrd="0" presId="urn:microsoft.com/office/officeart/2005/8/layout/chevron1"/>
    <dgm:cxn modelId="{74EE6BCE-DF33-4A42-87C7-89ED5503BE0A}" type="presParOf" srcId="{AB26C02D-320C-41B0-991B-63FD75F9A0F9}" destId="{A7D8FD48-57F7-4B93-89C2-84D7693CE9D1}" srcOrd="4" destOrd="0" presId="urn:microsoft.com/office/officeart/2005/8/layout/chevron1"/>
    <dgm:cxn modelId="{1D91DA51-E49B-42C0-BAAF-92E6ECD840FE}" type="presParOf" srcId="{AB26C02D-320C-41B0-991B-63FD75F9A0F9}" destId="{2C16D4EA-30D2-4C5A-B7F0-03776F3FC655}" srcOrd="5" destOrd="0" presId="urn:microsoft.com/office/officeart/2005/8/layout/chevron1"/>
    <dgm:cxn modelId="{00AEA8D0-A318-4625-B5B5-0B33593E2E94}" type="presParOf" srcId="{AB26C02D-320C-41B0-991B-63FD75F9A0F9}" destId="{F7A6699E-32DC-4C59-A8AE-7AE1F521371C}" srcOrd="6" destOrd="0" presId="urn:microsoft.com/office/officeart/2005/8/layout/chevron1"/>
    <dgm:cxn modelId="{982FCD4C-F1D0-4955-A0AA-99EF70F38983}" type="presParOf" srcId="{AB26C02D-320C-41B0-991B-63FD75F9A0F9}" destId="{B52B9792-C361-4758-98DE-27DFB8912838}" srcOrd="7" destOrd="0" presId="urn:microsoft.com/office/officeart/2005/8/layout/chevron1"/>
    <dgm:cxn modelId="{2AF8791C-E751-46C4-AD74-8BC64C927681}" type="presParOf" srcId="{AB26C02D-320C-41B0-991B-63FD75F9A0F9}" destId="{039261F5-1D02-435A-B3EE-3481EFEE25EE}" srcOrd="8" destOrd="0" presId="urn:microsoft.com/office/officeart/2005/8/layout/chevron1"/>
    <dgm:cxn modelId="{BBC8D4A0-A81A-41B6-9616-D42D93D27B44}" type="presParOf" srcId="{AB26C02D-320C-41B0-991B-63FD75F9A0F9}" destId="{37D1F21C-046C-4600-A2A1-3221D1F728AF}" srcOrd="9" destOrd="0" presId="urn:microsoft.com/office/officeart/2005/8/layout/chevron1"/>
    <dgm:cxn modelId="{0EF23FB3-8B07-4599-896B-6F6A5DEA3F5E}" type="presParOf" srcId="{AB26C02D-320C-41B0-991B-63FD75F9A0F9}" destId="{C1916055-DA18-4BB8-9835-F57DE48FC75F}" srcOrd="10" destOrd="0" presId="urn:microsoft.com/office/officeart/2005/8/layout/chevron1"/>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B70901-CECE-48BD-95FD-28EFF25045AD}" type="doc">
      <dgm:prSet loTypeId="urn:microsoft.com/office/officeart/2005/8/layout/chevron1" loCatId="process" qsTypeId="urn:microsoft.com/office/officeart/2005/8/quickstyle/simple1" qsCatId="simple" csTypeId="urn:microsoft.com/office/officeart/2005/8/colors/accent1_1" csCatId="accent1" phldr="1"/>
      <dgm:spPr/>
    </dgm:pt>
    <dgm:pt modelId="{14CAE9B5-6723-43D4-A2EC-E2B48BE87124}">
      <dgm:prSet phldrT="[Text]"/>
      <dgm:spPr>
        <a:solidFill>
          <a:schemeClr val="bg1"/>
        </a:solidFill>
      </dgm:spPr>
      <dgm:t>
        <a:bodyPr/>
        <a:lstStyle/>
        <a:p>
          <a:r>
            <a:rPr lang="en-US" b="0" dirty="0"/>
            <a:t>Start Purchaser application</a:t>
          </a:r>
        </a:p>
      </dgm:t>
    </dgm:pt>
    <dgm:pt modelId="{68CA203A-9BDE-4884-BEC6-68980A01B622}" type="parTrans" cxnId="{14EF0FCF-68B6-400A-8F5F-CFE666A12DD9}">
      <dgm:prSet/>
      <dgm:spPr/>
      <dgm:t>
        <a:bodyPr/>
        <a:lstStyle/>
        <a:p>
          <a:endParaRPr lang="en-US"/>
        </a:p>
      </dgm:t>
    </dgm:pt>
    <dgm:pt modelId="{C7C2D559-B343-4C3C-A3DA-1796103213CD}" type="sibTrans" cxnId="{14EF0FCF-68B6-400A-8F5F-CFE666A12DD9}">
      <dgm:prSet/>
      <dgm:spPr/>
      <dgm:t>
        <a:bodyPr/>
        <a:lstStyle/>
        <a:p>
          <a:endParaRPr lang="en-US"/>
        </a:p>
      </dgm:t>
    </dgm:pt>
    <dgm:pt modelId="{4A0EC47E-9022-4AC0-93D2-8D1CF8671A97}">
      <dgm:prSet phldrT="[Text]"/>
      <dgm:spPr>
        <a:solidFill>
          <a:schemeClr val="bg1"/>
        </a:solidFill>
      </dgm:spPr>
      <dgm:t>
        <a:bodyPr/>
        <a:lstStyle/>
        <a:p>
          <a:r>
            <a:rPr lang="en-US" b="0" dirty="0"/>
            <a:t>Populate entity information</a:t>
          </a:r>
        </a:p>
      </dgm:t>
    </dgm:pt>
    <dgm:pt modelId="{6DB84817-44DB-469C-8EA3-1B4BA61895C9}" type="parTrans" cxnId="{BC8A02A8-957D-4889-9C15-DFD1377CBB5F}">
      <dgm:prSet/>
      <dgm:spPr/>
      <dgm:t>
        <a:bodyPr/>
        <a:lstStyle/>
        <a:p>
          <a:endParaRPr lang="en-US"/>
        </a:p>
      </dgm:t>
    </dgm:pt>
    <dgm:pt modelId="{87345CD4-3C31-4B11-8EF3-B475EF31E58D}" type="sibTrans" cxnId="{BC8A02A8-957D-4889-9C15-DFD1377CBB5F}">
      <dgm:prSet/>
      <dgm:spPr/>
      <dgm:t>
        <a:bodyPr/>
        <a:lstStyle/>
        <a:p>
          <a:endParaRPr lang="en-US"/>
        </a:p>
      </dgm:t>
    </dgm:pt>
    <dgm:pt modelId="{51C73D3C-98E0-4171-A7F7-31A5DB524649}">
      <dgm:prSet/>
      <dgm:spPr/>
      <dgm:t>
        <a:bodyPr/>
        <a:lstStyle/>
        <a:p>
          <a:r>
            <a:rPr lang="en-US" dirty="0"/>
            <a:t>Populate vehicle(s) information</a:t>
          </a:r>
        </a:p>
      </dgm:t>
    </dgm:pt>
    <dgm:pt modelId="{54442C5E-B70E-4346-93F8-89248B9C1DCA}" type="parTrans" cxnId="{53C84B37-80EE-4EDF-B5FD-FDC395DDDC52}">
      <dgm:prSet/>
      <dgm:spPr/>
      <dgm:t>
        <a:bodyPr/>
        <a:lstStyle/>
        <a:p>
          <a:endParaRPr lang="en-US"/>
        </a:p>
      </dgm:t>
    </dgm:pt>
    <dgm:pt modelId="{4C61677B-BD3C-4076-84E1-DD4705C53CC3}" type="sibTrans" cxnId="{53C84B37-80EE-4EDF-B5FD-FDC395DDDC52}">
      <dgm:prSet/>
      <dgm:spPr/>
      <dgm:t>
        <a:bodyPr/>
        <a:lstStyle/>
        <a:p>
          <a:endParaRPr lang="en-US"/>
        </a:p>
      </dgm:t>
    </dgm:pt>
    <dgm:pt modelId="{D70DEC83-1C49-48B2-8534-D8E30855C7FE}">
      <dgm:prSet/>
      <dgm:spPr>
        <a:solidFill>
          <a:schemeClr val="accent1"/>
        </a:solidFill>
      </dgm:spPr>
      <dgm:t>
        <a:bodyPr/>
        <a:lstStyle/>
        <a:p>
          <a:r>
            <a:rPr lang="en-US" b="1" dirty="0"/>
            <a:t>Upload documents</a:t>
          </a:r>
        </a:p>
      </dgm:t>
    </dgm:pt>
    <dgm:pt modelId="{929E93B0-6864-46F8-ACAF-3F813CE14274}" type="parTrans" cxnId="{8464417F-5371-4C69-A85F-E5B222BF23E4}">
      <dgm:prSet/>
      <dgm:spPr/>
      <dgm:t>
        <a:bodyPr/>
        <a:lstStyle/>
        <a:p>
          <a:endParaRPr lang="en-US"/>
        </a:p>
      </dgm:t>
    </dgm:pt>
    <dgm:pt modelId="{1B88782B-F9A8-42C9-B332-C841266F5D27}" type="sibTrans" cxnId="{8464417F-5371-4C69-A85F-E5B222BF23E4}">
      <dgm:prSet/>
      <dgm:spPr/>
      <dgm:t>
        <a:bodyPr/>
        <a:lstStyle/>
        <a:p>
          <a:endParaRPr lang="en-US"/>
        </a:p>
      </dgm:t>
    </dgm:pt>
    <dgm:pt modelId="{B411071F-23CA-4EB5-A0A1-ECD65DA0E2B8}">
      <dgm:prSet/>
      <dgm:spPr/>
      <dgm:t>
        <a:bodyPr/>
        <a:lstStyle/>
        <a:p>
          <a:r>
            <a:rPr lang="en-US"/>
            <a:t>Pay fee and submit</a:t>
          </a:r>
        </a:p>
      </dgm:t>
    </dgm:pt>
    <dgm:pt modelId="{9716F842-3C22-46D3-A8BF-3D79001A8425}" type="parTrans" cxnId="{26AC9CC8-FDA5-437C-A4D9-C9407750BDF7}">
      <dgm:prSet/>
      <dgm:spPr/>
      <dgm:t>
        <a:bodyPr/>
        <a:lstStyle/>
        <a:p>
          <a:endParaRPr lang="en-US"/>
        </a:p>
      </dgm:t>
    </dgm:pt>
    <dgm:pt modelId="{B518A216-3EE9-4D01-AD81-CBAFBCD6FA90}" type="sibTrans" cxnId="{26AC9CC8-FDA5-437C-A4D9-C9407750BDF7}">
      <dgm:prSet/>
      <dgm:spPr/>
      <dgm:t>
        <a:bodyPr/>
        <a:lstStyle/>
        <a:p>
          <a:endParaRPr lang="en-US"/>
        </a:p>
      </dgm:t>
    </dgm:pt>
    <dgm:pt modelId="{10563037-18EE-472F-B084-EA930E4DC14F}">
      <dgm:prSet/>
      <dgm:spPr/>
      <dgm:t>
        <a:bodyPr/>
        <a:lstStyle/>
        <a:p>
          <a:r>
            <a:rPr lang="en-US"/>
            <a:t>Reviewed &amp; approved for participation </a:t>
          </a:r>
        </a:p>
      </dgm:t>
    </dgm:pt>
    <dgm:pt modelId="{5033FEBE-7B0E-4017-BA5A-5C9A4FAA7F46}" type="parTrans" cxnId="{1B1B9FF1-E234-412D-8E85-C8CB4A13A18A}">
      <dgm:prSet/>
      <dgm:spPr/>
      <dgm:t>
        <a:bodyPr/>
        <a:lstStyle/>
        <a:p>
          <a:endParaRPr lang="en-US"/>
        </a:p>
      </dgm:t>
    </dgm:pt>
    <dgm:pt modelId="{8783AD1F-485F-4DE0-BC71-7E42EFDA22C6}" type="sibTrans" cxnId="{1B1B9FF1-E234-412D-8E85-C8CB4A13A18A}">
      <dgm:prSet/>
      <dgm:spPr/>
      <dgm:t>
        <a:bodyPr/>
        <a:lstStyle/>
        <a:p>
          <a:endParaRPr lang="en-US"/>
        </a:p>
      </dgm:t>
    </dgm:pt>
    <dgm:pt modelId="{AB26C02D-320C-41B0-991B-63FD75F9A0F9}" type="pres">
      <dgm:prSet presAssocID="{E2B70901-CECE-48BD-95FD-28EFF25045AD}" presName="Name0" presStyleCnt="0">
        <dgm:presLayoutVars>
          <dgm:dir/>
          <dgm:animLvl val="lvl"/>
          <dgm:resizeHandles val="exact"/>
        </dgm:presLayoutVars>
      </dgm:prSet>
      <dgm:spPr/>
    </dgm:pt>
    <dgm:pt modelId="{064D746C-F6C8-4219-9017-E8668CE0000E}" type="pres">
      <dgm:prSet presAssocID="{14CAE9B5-6723-43D4-A2EC-E2B48BE87124}" presName="parTxOnly" presStyleLbl="node1" presStyleIdx="0" presStyleCnt="6">
        <dgm:presLayoutVars>
          <dgm:chMax val="0"/>
          <dgm:chPref val="0"/>
          <dgm:bulletEnabled val="1"/>
        </dgm:presLayoutVars>
      </dgm:prSet>
      <dgm:spPr/>
    </dgm:pt>
    <dgm:pt modelId="{CD0BF202-8FB7-46D0-B1B3-76998EE8E6F1}" type="pres">
      <dgm:prSet presAssocID="{C7C2D559-B343-4C3C-A3DA-1796103213CD}" presName="parTxOnlySpace" presStyleCnt="0"/>
      <dgm:spPr/>
    </dgm:pt>
    <dgm:pt modelId="{4CCE3F02-B337-46EA-A837-CE0D7488D56A}" type="pres">
      <dgm:prSet presAssocID="{4A0EC47E-9022-4AC0-93D2-8D1CF8671A97}" presName="parTxOnly" presStyleLbl="node1" presStyleIdx="1" presStyleCnt="6">
        <dgm:presLayoutVars>
          <dgm:chMax val="0"/>
          <dgm:chPref val="0"/>
          <dgm:bulletEnabled val="1"/>
        </dgm:presLayoutVars>
      </dgm:prSet>
      <dgm:spPr/>
    </dgm:pt>
    <dgm:pt modelId="{946875E9-9D18-4185-85FC-BD4D9E5B2F95}" type="pres">
      <dgm:prSet presAssocID="{87345CD4-3C31-4B11-8EF3-B475EF31E58D}" presName="parTxOnlySpace" presStyleCnt="0"/>
      <dgm:spPr/>
    </dgm:pt>
    <dgm:pt modelId="{A7D8FD48-57F7-4B93-89C2-84D7693CE9D1}" type="pres">
      <dgm:prSet presAssocID="{51C73D3C-98E0-4171-A7F7-31A5DB524649}" presName="parTxOnly" presStyleLbl="node1" presStyleIdx="2" presStyleCnt="6">
        <dgm:presLayoutVars>
          <dgm:chMax val="0"/>
          <dgm:chPref val="0"/>
          <dgm:bulletEnabled val="1"/>
        </dgm:presLayoutVars>
      </dgm:prSet>
      <dgm:spPr/>
    </dgm:pt>
    <dgm:pt modelId="{2C16D4EA-30D2-4C5A-B7F0-03776F3FC655}" type="pres">
      <dgm:prSet presAssocID="{4C61677B-BD3C-4076-84E1-DD4705C53CC3}" presName="parTxOnlySpace" presStyleCnt="0"/>
      <dgm:spPr/>
    </dgm:pt>
    <dgm:pt modelId="{F7A6699E-32DC-4C59-A8AE-7AE1F521371C}" type="pres">
      <dgm:prSet presAssocID="{D70DEC83-1C49-48B2-8534-D8E30855C7FE}" presName="parTxOnly" presStyleLbl="node1" presStyleIdx="3" presStyleCnt="6">
        <dgm:presLayoutVars>
          <dgm:chMax val="0"/>
          <dgm:chPref val="0"/>
          <dgm:bulletEnabled val="1"/>
        </dgm:presLayoutVars>
      </dgm:prSet>
      <dgm:spPr/>
    </dgm:pt>
    <dgm:pt modelId="{B52B9792-C361-4758-98DE-27DFB8912838}" type="pres">
      <dgm:prSet presAssocID="{1B88782B-F9A8-42C9-B332-C841266F5D27}" presName="parTxOnlySpace" presStyleCnt="0"/>
      <dgm:spPr/>
    </dgm:pt>
    <dgm:pt modelId="{039261F5-1D02-435A-B3EE-3481EFEE25EE}" type="pres">
      <dgm:prSet presAssocID="{B411071F-23CA-4EB5-A0A1-ECD65DA0E2B8}" presName="parTxOnly" presStyleLbl="node1" presStyleIdx="4" presStyleCnt="6">
        <dgm:presLayoutVars>
          <dgm:chMax val="0"/>
          <dgm:chPref val="0"/>
          <dgm:bulletEnabled val="1"/>
        </dgm:presLayoutVars>
      </dgm:prSet>
      <dgm:spPr/>
    </dgm:pt>
    <dgm:pt modelId="{37D1F21C-046C-4600-A2A1-3221D1F728AF}" type="pres">
      <dgm:prSet presAssocID="{B518A216-3EE9-4D01-AD81-CBAFBCD6FA90}" presName="parTxOnlySpace" presStyleCnt="0"/>
      <dgm:spPr/>
    </dgm:pt>
    <dgm:pt modelId="{C1916055-DA18-4BB8-9835-F57DE48FC75F}" type="pres">
      <dgm:prSet presAssocID="{10563037-18EE-472F-B084-EA930E4DC14F}" presName="parTxOnly" presStyleLbl="node1" presStyleIdx="5" presStyleCnt="6">
        <dgm:presLayoutVars>
          <dgm:chMax val="0"/>
          <dgm:chPref val="0"/>
          <dgm:bulletEnabled val="1"/>
        </dgm:presLayoutVars>
      </dgm:prSet>
      <dgm:spPr/>
    </dgm:pt>
  </dgm:ptLst>
  <dgm:cxnLst>
    <dgm:cxn modelId="{53C84B37-80EE-4EDF-B5FD-FDC395DDDC52}" srcId="{E2B70901-CECE-48BD-95FD-28EFF25045AD}" destId="{51C73D3C-98E0-4171-A7F7-31A5DB524649}" srcOrd="2" destOrd="0" parTransId="{54442C5E-B70E-4346-93F8-89248B9C1DCA}" sibTransId="{4C61677B-BD3C-4076-84E1-DD4705C53CC3}"/>
    <dgm:cxn modelId="{140F2B68-15EB-48A0-B538-8A2D3582B533}" type="presOf" srcId="{D70DEC83-1C49-48B2-8534-D8E30855C7FE}" destId="{F7A6699E-32DC-4C59-A8AE-7AE1F521371C}" srcOrd="0" destOrd="0" presId="urn:microsoft.com/office/officeart/2005/8/layout/chevron1"/>
    <dgm:cxn modelId="{06F7044B-5734-4414-80DF-DC895F1A8421}" type="presOf" srcId="{E2B70901-CECE-48BD-95FD-28EFF25045AD}" destId="{AB26C02D-320C-41B0-991B-63FD75F9A0F9}" srcOrd="0" destOrd="0" presId="urn:microsoft.com/office/officeart/2005/8/layout/chevron1"/>
    <dgm:cxn modelId="{1301916F-96B7-47FB-B4F8-13DBB66C2D9D}" type="presOf" srcId="{51C73D3C-98E0-4171-A7F7-31A5DB524649}" destId="{A7D8FD48-57F7-4B93-89C2-84D7693CE9D1}" srcOrd="0" destOrd="0" presId="urn:microsoft.com/office/officeart/2005/8/layout/chevron1"/>
    <dgm:cxn modelId="{8464417F-5371-4C69-A85F-E5B222BF23E4}" srcId="{E2B70901-CECE-48BD-95FD-28EFF25045AD}" destId="{D70DEC83-1C49-48B2-8534-D8E30855C7FE}" srcOrd="3" destOrd="0" parTransId="{929E93B0-6864-46F8-ACAF-3F813CE14274}" sibTransId="{1B88782B-F9A8-42C9-B332-C841266F5D27}"/>
    <dgm:cxn modelId="{3C04BB88-A51B-4233-96A2-D454671D5329}" type="presOf" srcId="{14CAE9B5-6723-43D4-A2EC-E2B48BE87124}" destId="{064D746C-F6C8-4219-9017-E8668CE0000E}" srcOrd="0" destOrd="0" presId="urn:microsoft.com/office/officeart/2005/8/layout/chevron1"/>
    <dgm:cxn modelId="{BC9730A6-E31D-4FFF-8567-5BD48347DA55}" type="presOf" srcId="{4A0EC47E-9022-4AC0-93D2-8D1CF8671A97}" destId="{4CCE3F02-B337-46EA-A837-CE0D7488D56A}" srcOrd="0" destOrd="0" presId="urn:microsoft.com/office/officeart/2005/8/layout/chevron1"/>
    <dgm:cxn modelId="{BC8A02A8-957D-4889-9C15-DFD1377CBB5F}" srcId="{E2B70901-CECE-48BD-95FD-28EFF25045AD}" destId="{4A0EC47E-9022-4AC0-93D2-8D1CF8671A97}" srcOrd="1" destOrd="0" parTransId="{6DB84817-44DB-469C-8EA3-1B4BA61895C9}" sibTransId="{87345CD4-3C31-4B11-8EF3-B475EF31E58D}"/>
    <dgm:cxn modelId="{44F387B9-6CC2-44C8-A797-D00C58BD7590}" type="presOf" srcId="{10563037-18EE-472F-B084-EA930E4DC14F}" destId="{C1916055-DA18-4BB8-9835-F57DE48FC75F}" srcOrd="0" destOrd="0" presId="urn:microsoft.com/office/officeart/2005/8/layout/chevron1"/>
    <dgm:cxn modelId="{9606F9C5-5F37-4713-9802-3DF334ACE987}" type="presOf" srcId="{B411071F-23CA-4EB5-A0A1-ECD65DA0E2B8}" destId="{039261F5-1D02-435A-B3EE-3481EFEE25EE}" srcOrd="0" destOrd="0" presId="urn:microsoft.com/office/officeart/2005/8/layout/chevron1"/>
    <dgm:cxn modelId="{26AC9CC8-FDA5-437C-A4D9-C9407750BDF7}" srcId="{E2B70901-CECE-48BD-95FD-28EFF25045AD}" destId="{B411071F-23CA-4EB5-A0A1-ECD65DA0E2B8}" srcOrd="4" destOrd="0" parTransId="{9716F842-3C22-46D3-A8BF-3D79001A8425}" sibTransId="{B518A216-3EE9-4D01-AD81-CBAFBCD6FA90}"/>
    <dgm:cxn modelId="{14EF0FCF-68B6-400A-8F5F-CFE666A12DD9}" srcId="{E2B70901-CECE-48BD-95FD-28EFF25045AD}" destId="{14CAE9B5-6723-43D4-A2EC-E2B48BE87124}" srcOrd="0" destOrd="0" parTransId="{68CA203A-9BDE-4884-BEC6-68980A01B622}" sibTransId="{C7C2D559-B343-4C3C-A3DA-1796103213CD}"/>
    <dgm:cxn modelId="{1B1B9FF1-E234-412D-8E85-C8CB4A13A18A}" srcId="{E2B70901-CECE-48BD-95FD-28EFF25045AD}" destId="{10563037-18EE-472F-B084-EA930E4DC14F}" srcOrd="5" destOrd="0" parTransId="{5033FEBE-7B0E-4017-BA5A-5C9A4FAA7F46}" sibTransId="{8783AD1F-485F-4DE0-BC71-7E42EFDA22C6}"/>
    <dgm:cxn modelId="{05B3FA57-2B20-4543-A2CA-EF574B9634D6}" type="presParOf" srcId="{AB26C02D-320C-41B0-991B-63FD75F9A0F9}" destId="{064D746C-F6C8-4219-9017-E8668CE0000E}" srcOrd="0" destOrd="0" presId="urn:microsoft.com/office/officeart/2005/8/layout/chevron1"/>
    <dgm:cxn modelId="{4B9BE77C-78AA-4C4A-B1EC-43109B468002}" type="presParOf" srcId="{AB26C02D-320C-41B0-991B-63FD75F9A0F9}" destId="{CD0BF202-8FB7-46D0-B1B3-76998EE8E6F1}" srcOrd="1" destOrd="0" presId="urn:microsoft.com/office/officeart/2005/8/layout/chevron1"/>
    <dgm:cxn modelId="{22DB1922-48F1-43B6-B8E3-B29FFE6C1C2C}" type="presParOf" srcId="{AB26C02D-320C-41B0-991B-63FD75F9A0F9}" destId="{4CCE3F02-B337-46EA-A837-CE0D7488D56A}" srcOrd="2" destOrd="0" presId="urn:microsoft.com/office/officeart/2005/8/layout/chevron1"/>
    <dgm:cxn modelId="{938A2131-C1E0-4241-BB24-8063803FD013}" type="presParOf" srcId="{AB26C02D-320C-41B0-991B-63FD75F9A0F9}" destId="{946875E9-9D18-4185-85FC-BD4D9E5B2F95}" srcOrd="3" destOrd="0" presId="urn:microsoft.com/office/officeart/2005/8/layout/chevron1"/>
    <dgm:cxn modelId="{74EE6BCE-DF33-4A42-87C7-89ED5503BE0A}" type="presParOf" srcId="{AB26C02D-320C-41B0-991B-63FD75F9A0F9}" destId="{A7D8FD48-57F7-4B93-89C2-84D7693CE9D1}" srcOrd="4" destOrd="0" presId="urn:microsoft.com/office/officeart/2005/8/layout/chevron1"/>
    <dgm:cxn modelId="{1D91DA51-E49B-42C0-BAAF-92E6ECD840FE}" type="presParOf" srcId="{AB26C02D-320C-41B0-991B-63FD75F9A0F9}" destId="{2C16D4EA-30D2-4C5A-B7F0-03776F3FC655}" srcOrd="5" destOrd="0" presId="urn:microsoft.com/office/officeart/2005/8/layout/chevron1"/>
    <dgm:cxn modelId="{00AEA8D0-A318-4625-B5B5-0B33593E2E94}" type="presParOf" srcId="{AB26C02D-320C-41B0-991B-63FD75F9A0F9}" destId="{F7A6699E-32DC-4C59-A8AE-7AE1F521371C}" srcOrd="6" destOrd="0" presId="urn:microsoft.com/office/officeart/2005/8/layout/chevron1"/>
    <dgm:cxn modelId="{982FCD4C-F1D0-4955-A0AA-99EF70F38983}" type="presParOf" srcId="{AB26C02D-320C-41B0-991B-63FD75F9A0F9}" destId="{B52B9792-C361-4758-98DE-27DFB8912838}" srcOrd="7" destOrd="0" presId="urn:microsoft.com/office/officeart/2005/8/layout/chevron1"/>
    <dgm:cxn modelId="{2AF8791C-E751-46C4-AD74-8BC64C927681}" type="presParOf" srcId="{AB26C02D-320C-41B0-991B-63FD75F9A0F9}" destId="{039261F5-1D02-435A-B3EE-3481EFEE25EE}" srcOrd="8" destOrd="0" presId="urn:microsoft.com/office/officeart/2005/8/layout/chevron1"/>
    <dgm:cxn modelId="{BBC8D4A0-A81A-41B6-9616-D42D93D27B44}" type="presParOf" srcId="{AB26C02D-320C-41B0-991B-63FD75F9A0F9}" destId="{37D1F21C-046C-4600-A2A1-3221D1F728AF}" srcOrd="9" destOrd="0" presId="urn:microsoft.com/office/officeart/2005/8/layout/chevron1"/>
    <dgm:cxn modelId="{0EF23FB3-8B07-4599-896B-6F6A5DEA3F5E}" type="presParOf" srcId="{AB26C02D-320C-41B0-991B-63FD75F9A0F9}" destId="{C1916055-DA18-4BB8-9835-F57DE48FC75F}"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2B70901-CECE-48BD-95FD-28EFF25045AD}" type="doc">
      <dgm:prSet loTypeId="urn:microsoft.com/office/officeart/2005/8/layout/chevron1" loCatId="process" qsTypeId="urn:microsoft.com/office/officeart/2005/8/quickstyle/simple1" qsCatId="simple" csTypeId="urn:microsoft.com/office/officeart/2005/8/colors/accent1_1" csCatId="accent1" phldr="1"/>
      <dgm:spPr/>
    </dgm:pt>
    <dgm:pt modelId="{500AF692-EE9B-42AA-B921-0049F2CC1343}">
      <dgm:prSet phldrT="[Text]"/>
      <dgm:spPr>
        <a:noFill/>
      </dgm:spPr>
      <dgm:t>
        <a:bodyPr/>
        <a:lstStyle/>
        <a:p>
          <a:r>
            <a:rPr lang="en-US" b="0"/>
            <a:t>Create Portal account</a:t>
          </a:r>
        </a:p>
      </dgm:t>
    </dgm:pt>
    <dgm:pt modelId="{BD4DCC00-456F-4685-940E-449410D96E74}" type="parTrans" cxnId="{D790931A-D5DD-422D-8F36-FA92392FF901}">
      <dgm:prSet/>
      <dgm:spPr/>
      <dgm:t>
        <a:bodyPr/>
        <a:lstStyle/>
        <a:p>
          <a:endParaRPr lang="en-US"/>
        </a:p>
      </dgm:t>
    </dgm:pt>
    <dgm:pt modelId="{75AC2170-684B-42CC-84BD-AC19939D4BF9}" type="sibTrans" cxnId="{D790931A-D5DD-422D-8F36-FA92392FF901}">
      <dgm:prSet/>
      <dgm:spPr/>
      <dgm:t>
        <a:bodyPr/>
        <a:lstStyle/>
        <a:p>
          <a:endParaRPr lang="en-US"/>
        </a:p>
      </dgm:t>
    </dgm:pt>
    <dgm:pt modelId="{14CAE9B5-6723-43D4-A2EC-E2B48BE87124}">
      <dgm:prSet phldrT="[Text]"/>
      <dgm:spPr>
        <a:solidFill>
          <a:schemeClr val="bg1"/>
        </a:solidFill>
      </dgm:spPr>
      <dgm:t>
        <a:bodyPr/>
        <a:lstStyle/>
        <a:p>
          <a:r>
            <a:rPr lang="en-US" b="0"/>
            <a:t>Start NJ ZIP Vendor application</a:t>
          </a:r>
        </a:p>
      </dgm:t>
    </dgm:pt>
    <dgm:pt modelId="{68CA203A-9BDE-4884-BEC6-68980A01B622}" type="parTrans" cxnId="{14EF0FCF-68B6-400A-8F5F-CFE666A12DD9}">
      <dgm:prSet/>
      <dgm:spPr/>
      <dgm:t>
        <a:bodyPr/>
        <a:lstStyle/>
        <a:p>
          <a:endParaRPr lang="en-US"/>
        </a:p>
      </dgm:t>
    </dgm:pt>
    <dgm:pt modelId="{C7C2D559-B343-4C3C-A3DA-1796103213CD}" type="sibTrans" cxnId="{14EF0FCF-68B6-400A-8F5F-CFE666A12DD9}">
      <dgm:prSet/>
      <dgm:spPr/>
      <dgm:t>
        <a:bodyPr/>
        <a:lstStyle/>
        <a:p>
          <a:endParaRPr lang="en-US"/>
        </a:p>
      </dgm:t>
    </dgm:pt>
    <dgm:pt modelId="{4A0EC47E-9022-4AC0-93D2-8D1CF8671A97}">
      <dgm:prSet phldrT="[Text]"/>
      <dgm:spPr/>
      <dgm:t>
        <a:bodyPr/>
        <a:lstStyle/>
        <a:p>
          <a:r>
            <a:rPr lang="en-US"/>
            <a:t>Populate entity information</a:t>
          </a:r>
        </a:p>
      </dgm:t>
    </dgm:pt>
    <dgm:pt modelId="{6DB84817-44DB-469C-8EA3-1B4BA61895C9}" type="parTrans" cxnId="{BC8A02A8-957D-4889-9C15-DFD1377CBB5F}">
      <dgm:prSet/>
      <dgm:spPr/>
      <dgm:t>
        <a:bodyPr/>
        <a:lstStyle/>
        <a:p>
          <a:endParaRPr lang="en-US"/>
        </a:p>
      </dgm:t>
    </dgm:pt>
    <dgm:pt modelId="{87345CD4-3C31-4B11-8EF3-B475EF31E58D}" type="sibTrans" cxnId="{BC8A02A8-957D-4889-9C15-DFD1377CBB5F}">
      <dgm:prSet/>
      <dgm:spPr/>
      <dgm:t>
        <a:bodyPr/>
        <a:lstStyle/>
        <a:p>
          <a:endParaRPr lang="en-US"/>
        </a:p>
      </dgm:t>
    </dgm:pt>
    <dgm:pt modelId="{51C73D3C-98E0-4171-A7F7-31A5DB524649}">
      <dgm:prSet/>
      <dgm:spPr>
        <a:solidFill>
          <a:schemeClr val="bg1"/>
        </a:solidFill>
      </dgm:spPr>
      <dgm:t>
        <a:bodyPr/>
        <a:lstStyle/>
        <a:p>
          <a:r>
            <a:rPr lang="en-US" b="0"/>
            <a:t>Populate vehicle(s) information</a:t>
          </a:r>
        </a:p>
      </dgm:t>
    </dgm:pt>
    <dgm:pt modelId="{54442C5E-B70E-4346-93F8-89248B9C1DCA}" type="parTrans" cxnId="{53C84B37-80EE-4EDF-B5FD-FDC395DDDC52}">
      <dgm:prSet/>
      <dgm:spPr/>
      <dgm:t>
        <a:bodyPr/>
        <a:lstStyle/>
        <a:p>
          <a:endParaRPr lang="en-US"/>
        </a:p>
      </dgm:t>
    </dgm:pt>
    <dgm:pt modelId="{4C61677B-BD3C-4076-84E1-DD4705C53CC3}" type="sibTrans" cxnId="{53C84B37-80EE-4EDF-B5FD-FDC395DDDC52}">
      <dgm:prSet/>
      <dgm:spPr/>
      <dgm:t>
        <a:bodyPr/>
        <a:lstStyle/>
        <a:p>
          <a:endParaRPr lang="en-US"/>
        </a:p>
      </dgm:t>
    </dgm:pt>
    <dgm:pt modelId="{D70DEC83-1C49-48B2-8534-D8E30855C7FE}">
      <dgm:prSet/>
      <dgm:spPr>
        <a:solidFill>
          <a:schemeClr val="bg1"/>
        </a:solidFill>
      </dgm:spPr>
      <dgm:t>
        <a:bodyPr/>
        <a:lstStyle/>
        <a:p>
          <a:r>
            <a:rPr lang="en-US" b="0"/>
            <a:t>Upload documents</a:t>
          </a:r>
        </a:p>
      </dgm:t>
    </dgm:pt>
    <dgm:pt modelId="{929E93B0-6864-46F8-ACAF-3F813CE14274}" type="parTrans" cxnId="{8464417F-5371-4C69-A85F-E5B222BF23E4}">
      <dgm:prSet/>
      <dgm:spPr/>
      <dgm:t>
        <a:bodyPr/>
        <a:lstStyle/>
        <a:p>
          <a:endParaRPr lang="en-US"/>
        </a:p>
      </dgm:t>
    </dgm:pt>
    <dgm:pt modelId="{1B88782B-F9A8-42C9-B332-C841266F5D27}" type="sibTrans" cxnId="{8464417F-5371-4C69-A85F-E5B222BF23E4}">
      <dgm:prSet/>
      <dgm:spPr/>
      <dgm:t>
        <a:bodyPr/>
        <a:lstStyle/>
        <a:p>
          <a:endParaRPr lang="en-US"/>
        </a:p>
      </dgm:t>
    </dgm:pt>
    <dgm:pt modelId="{B411071F-23CA-4EB5-A0A1-ECD65DA0E2B8}">
      <dgm:prSet/>
      <dgm:spPr>
        <a:solidFill>
          <a:schemeClr val="accent1"/>
        </a:solidFill>
      </dgm:spPr>
      <dgm:t>
        <a:bodyPr/>
        <a:lstStyle/>
        <a:p>
          <a:r>
            <a:rPr lang="en-US" b="1"/>
            <a:t>Pay fee and submit</a:t>
          </a:r>
        </a:p>
      </dgm:t>
    </dgm:pt>
    <dgm:pt modelId="{9716F842-3C22-46D3-A8BF-3D79001A8425}" type="parTrans" cxnId="{26AC9CC8-FDA5-437C-A4D9-C9407750BDF7}">
      <dgm:prSet/>
      <dgm:spPr/>
      <dgm:t>
        <a:bodyPr/>
        <a:lstStyle/>
        <a:p>
          <a:endParaRPr lang="en-US"/>
        </a:p>
      </dgm:t>
    </dgm:pt>
    <dgm:pt modelId="{B518A216-3EE9-4D01-AD81-CBAFBCD6FA90}" type="sibTrans" cxnId="{26AC9CC8-FDA5-437C-A4D9-C9407750BDF7}">
      <dgm:prSet/>
      <dgm:spPr/>
      <dgm:t>
        <a:bodyPr/>
        <a:lstStyle/>
        <a:p>
          <a:endParaRPr lang="en-US"/>
        </a:p>
      </dgm:t>
    </dgm:pt>
    <dgm:pt modelId="{10563037-18EE-472F-B084-EA930E4DC14F}">
      <dgm:prSet/>
      <dgm:spPr>
        <a:solidFill>
          <a:schemeClr val="accent1"/>
        </a:solidFill>
      </dgm:spPr>
      <dgm:t>
        <a:bodyPr/>
        <a:lstStyle/>
        <a:p>
          <a:r>
            <a:rPr lang="en-US" b="1"/>
            <a:t>Reviewed &amp; approved for participation </a:t>
          </a:r>
        </a:p>
      </dgm:t>
    </dgm:pt>
    <dgm:pt modelId="{5033FEBE-7B0E-4017-BA5A-5C9A4FAA7F46}" type="parTrans" cxnId="{1B1B9FF1-E234-412D-8E85-C8CB4A13A18A}">
      <dgm:prSet/>
      <dgm:spPr/>
      <dgm:t>
        <a:bodyPr/>
        <a:lstStyle/>
        <a:p>
          <a:endParaRPr lang="en-US"/>
        </a:p>
      </dgm:t>
    </dgm:pt>
    <dgm:pt modelId="{8783AD1F-485F-4DE0-BC71-7E42EFDA22C6}" type="sibTrans" cxnId="{1B1B9FF1-E234-412D-8E85-C8CB4A13A18A}">
      <dgm:prSet/>
      <dgm:spPr/>
      <dgm:t>
        <a:bodyPr/>
        <a:lstStyle/>
        <a:p>
          <a:endParaRPr lang="en-US"/>
        </a:p>
      </dgm:t>
    </dgm:pt>
    <dgm:pt modelId="{AB26C02D-320C-41B0-991B-63FD75F9A0F9}" type="pres">
      <dgm:prSet presAssocID="{E2B70901-CECE-48BD-95FD-28EFF25045AD}" presName="Name0" presStyleCnt="0">
        <dgm:presLayoutVars>
          <dgm:dir/>
          <dgm:animLvl val="lvl"/>
          <dgm:resizeHandles val="exact"/>
        </dgm:presLayoutVars>
      </dgm:prSet>
      <dgm:spPr/>
    </dgm:pt>
    <dgm:pt modelId="{0E5CD171-440F-4D3D-A42B-5BFF776FFEAD}" type="pres">
      <dgm:prSet presAssocID="{500AF692-EE9B-42AA-B921-0049F2CC1343}" presName="parTxOnly" presStyleLbl="node1" presStyleIdx="0" presStyleCnt="7">
        <dgm:presLayoutVars>
          <dgm:chMax val="0"/>
          <dgm:chPref val="0"/>
          <dgm:bulletEnabled val="1"/>
        </dgm:presLayoutVars>
      </dgm:prSet>
      <dgm:spPr/>
    </dgm:pt>
    <dgm:pt modelId="{5378BB7B-57DA-4D42-8CC7-0B1B9BF3DC72}" type="pres">
      <dgm:prSet presAssocID="{75AC2170-684B-42CC-84BD-AC19939D4BF9}" presName="parTxOnlySpace" presStyleCnt="0"/>
      <dgm:spPr/>
    </dgm:pt>
    <dgm:pt modelId="{064D746C-F6C8-4219-9017-E8668CE0000E}" type="pres">
      <dgm:prSet presAssocID="{14CAE9B5-6723-43D4-A2EC-E2B48BE87124}" presName="parTxOnly" presStyleLbl="node1" presStyleIdx="1" presStyleCnt="7">
        <dgm:presLayoutVars>
          <dgm:chMax val="0"/>
          <dgm:chPref val="0"/>
          <dgm:bulletEnabled val="1"/>
        </dgm:presLayoutVars>
      </dgm:prSet>
      <dgm:spPr/>
    </dgm:pt>
    <dgm:pt modelId="{CD0BF202-8FB7-46D0-B1B3-76998EE8E6F1}" type="pres">
      <dgm:prSet presAssocID="{C7C2D559-B343-4C3C-A3DA-1796103213CD}" presName="parTxOnlySpace" presStyleCnt="0"/>
      <dgm:spPr/>
    </dgm:pt>
    <dgm:pt modelId="{4CCE3F02-B337-46EA-A837-CE0D7488D56A}" type="pres">
      <dgm:prSet presAssocID="{4A0EC47E-9022-4AC0-93D2-8D1CF8671A97}" presName="parTxOnly" presStyleLbl="node1" presStyleIdx="2" presStyleCnt="7">
        <dgm:presLayoutVars>
          <dgm:chMax val="0"/>
          <dgm:chPref val="0"/>
          <dgm:bulletEnabled val="1"/>
        </dgm:presLayoutVars>
      </dgm:prSet>
      <dgm:spPr/>
    </dgm:pt>
    <dgm:pt modelId="{946875E9-9D18-4185-85FC-BD4D9E5B2F95}" type="pres">
      <dgm:prSet presAssocID="{87345CD4-3C31-4B11-8EF3-B475EF31E58D}" presName="parTxOnlySpace" presStyleCnt="0"/>
      <dgm:spPr/>
    </dgm:pt>
    <dgm:pt modelId="{A7D8FD48-57F7-4B93-89C2-84D7693CE9D1}" type="pres">
      <dgm:prSet presAssocID="{51C73D3C-98E0-4171-A7F7-31A5DB524649}" presName="parTxOnly" presStyleLbl="node1" presStyleIdx="3" presStyleCnt="7">
        <dgm:presLayoutVars>
          <dgm:chMax val="0"/>
          <dgm:chPref val="0"/>
          <dgm:bulletEnabled val="1"/>
        </dgm:presLayoutVars>
      </dgm:prSet>
      <dgm:spPr/>
    </dgm:pt>
    <dgm:pt modelId="{2C16D4EA-30D2-4C5A-B7F0-03776F3FC655}" type="pres">
      <dgm:prSet presAssocID="{4C61677B-BD3C-4076-84E1-DD4705C53CC3}" presName="parTxOnlySpace" presStyleCnt="0"/>
      <dgm:spPr/>
    </dgm:pt>
    <dgm:pt modelId="{F7A6699E-32DC-4C59-A8AE-7AE1F521371C}" type="pres">
      <dgm:prSet presAssocID="{D70DEC83-1C49-48B2-8534-D8E30855C7FE}" presName="parTxOnly" presStyleLbl="node1" presStyleIdx="4" presStyleCnt="7">
        <dgm:presLayoutVars>
          <dgm:chMax val="0"/>
          <dgm:chPref val="0"/>
          <dgm:bulletEnabled val="1"/>
        </dgm:presLayoutVars>
      </dgm:prSet>
      <dgm:spPr/>
    </dgm:pt>
    <dgm:pt modelId="{B52B9792-C361-4758-98DE-27DFB8912838}" type="pres">
      <dgm:prSet presAssocID="{1B88782B-F9A8-42C9-B332-C841266F5D27}" presName="parTxOnlySpace" presStyleCnt="0"/>
      <dgm:spPr/>
    </dgm:pt>
    <dgm:pt modelId="{039261F5-1D02-435A-B3EE-3481EFEE25EE}" type="pres">
      <dgm:prSet presAssocID="{B411071F-23CA-4EB5-A0A1-ECD65DA0E2B8}" presName="parTxOnly" presStyleLbl="node1" presStyleIdx="5" presStyleCnt="7">
        <dgm:presLayoutVars>
          <dgm:chMax val="0"/>
          <dgm:chPref val="0"/>
          <dgm:bulletEnabled val="1"/>
        </dgm:presLayoutVars>
      </dgm:prSet>
      <dgm:spPr/>
    </dgm:pt>
    <dgm:pt modelId="{37D1F21C-046C-4600-A2A1-3221D1F728AF}" type="pres">
      <dgm:prSet presAssocID="{B518A216-3EE9-4D01-AD81-CBAFBCD6FA90}" presName="parTxOnlySpace" presStyleCnt="0"/>
      <dgm:spPr/>
    </dgm:pt>
    <dgm:pt modelId="{C1916055-DA18-4BB8-9835-F57DE48FC75F}" type="pres">
      <dgm:prSet presAssocID="{10563037-18EE-472F-B084-EA930E4DC14F}" presName="parTxOnly" presStyleLbl="node1" presStyleIdx="6" presStyleCnt="7">
        <dgm:presLayoutVars>
          <dgm:chMax val="0"/>
          <dgm:chPref val="0"/>
          <dgm:bulletEnabled val="1"/>
        </dgm:presLayoutVars>
      </dgm:prSet>
      <dgm:spPr/>
    </dgm:pt>
  </dgm:ptLst>
  <dgm:cxnLst>
    <dgm:cxn modelId="{D790931A-D5DD-422D-8F36-FA92392FF901}" srcId="{E2B70901-CECE-48BD-95FD-28EFF25045AD}" destId="{500AF692-EE9B-42AA-B921-0049F2CC1343}" srcOrd="0" destOrd="0" parTransId="{BD4DCC00-456F-4685-940E-449410D96E74}" sibTransId="{75AC2170-684B-42CC-84BD-AC19939D4BF9}"/>
    <dgm:cxn modelId="{53C84B37-80EE-4EDF-B5FD-FDC395DDDC52}" srcId="{E2B70901-CECE-48BD-95FD-28EFF25045AD}" destId="{51C73D3C-98E0-4171-A7F7-31A5DB524649}" srcOrd="3" destOrd="0" parTransId="{54442C5E-B70E-4346-93F8-89248B9C1DCA}" sibTransId="{4C61677B-BD3C-4076-84E1-DD4705C53CC3}"/>
    <dgm:cxn modelId="{C6118E3D-F49D-4772-8B1C-B01F0B65AFA5}" type="presOf" srcId="{500AF692-EE9B-42AA-B921-0049F2CC1343}" destId="{0E5CD171-440F-4D3D-A42B-5BFF776FFEAD}" srcOrd="0" destOrd="0" presId="urn:microsoft.com/office/officeart/2005/8/layout/chevron1"/>
    <dgm:cxn modelId="{140F2B68-15EB-48A0-B538-8A2D3582B533}" type="presOf" srcId="{D70DEC83-1C49-48B2-8534-D8E30855C7FE}" destId="{F7A6699E-32DC-4C59-A8AE-7AE1F521371C}" srcOrd="0" destOrd="0" presId="urn:microsoft.com/office/officeart/2005/8/layout/chevron1"/>
    <dgm:cxn modelId="{06F7044B-5734-4414-80DF-DC895F1A8421}" type="presOf" srcId="{E2B70901-CECE-48BD-95FD-28EFF25045AD}" destId="{AB26C02D-320C-41B0-991B-63FD75F9A0F9}" srcOrd="0" destOrd="0" presId="urn:microsoft.com/office/officeart/2005/8/layout/chevron1"/>
    <dgm:cxn modelId="{1301916F-96B7-47FB-B4F8-13DBB66C2D9D}" type="presOf" srcId="{51C73D3C-98E0-4171-A7F7-31A5DB524649}" destId="{A7D8FD48-57F7-4B93-89C2-84D7693CE9D1}" srcOrd="0" destOrd="0" presId="urn:microsoft.com/office/officeart/2005/8/layout/chevron1"/>
    <dgm:cxn modelId="{8464417F-5371-4C69-A85F-E5B222BF23E4}" srcId="{E2B70901-CECE-48BD-95FD-28EFF25045AD}" destId="{D70DEC83-1C49-48B2-8534-D8E30855C7FE}" srcOrd="4" destOrd="0" parTransId="{929E93B0-6864-46F8-ACAF-3F813CE14274}" sibTransId="{1B88782B-F9A8-42C9-B332-C841266F5D27}"/>
    <dgm:cxn modelId="{3C04BB88-A51B-4233-96A2-D454671D5329}" type="presOf" srcId="{14CAE9B5-6723-43D4-A2EC-E2B48BE87124}" destId="{064D746C-F6C8-4219-9017-E8668CE0000E}" srcOrd="0" destOrd="0" presId="urn:microsoft.com/office/officeart/2005/8/layout/chevron1"/>
    <dgm:cxn modelId="{BC9730A6-E31D-4FFF-8567-5BD48347DA55}" type="presOf" srcId="{4A0EC47E-9022-4AC0-93D2-8D1CF8671A97}" destId="{4CCE3F02-B337-46EA-A837-CE0D7488D56A}" srcOrd="0" destOrd="0" presId="urn:microsoft.com/office/officeart/2005/8/layout/chevron1"/>
    <dgm:cxn modelId="{BC8A02A8-957D-4889-9C15-DFD1377CBB5F}" srcId="{E2B70901-CECE-48BD-95FD-28EFF25045AD}" destId="{4A0EC47E-9022-4AC0-93D2-8D1CF8671A97}" srcOrd="2" destOrd="0" parTransId="{6DB84817-44DB-469C-8EA3-1B4BA61895C9}" sibTransId="{87345CD4-3C31-4B11-8EF3-B475EF31E58D}"/>
    <dgm:cxn modelId="{44F387B9-6CC2-44C8-A797-D00C58BD7590}" type="presOf" srcId="{10563037-18EE-472F-B084-EA930E4DC14F}" destId="{C1916055-DA18-4BB8-9835-F57DE48FC75F}" srcOrd="0" destOrd="0" presId="urn:microsoft.com/office/officeart/2005/8/layout/chevron1"/>
    <dgm:cxn modelId="{9606F9C5-5F37-4713-9802-3DF334ACE987}" type="presOf" srcId="{B411071F-23CA-4EB5-A0A1-ECD65DA0E2B8}" destId="{039261F5-1D02-435A-B3EE-3481EFEE25EE}" srcOrd="0" destOrd="0" presId="urn:microsoft.com/office/officeart/2005/8/layout/chevron1"/>
    <dgm:cxn modelId="{26AC9CC8-FDA5-437C-A4D9-C9407750BDF7}" srcId="{E2B70901-CECE-48BD-95FD-28EFF25045AD}" destId="{B411071F-23CA-4EB5-A0A1-ECD65DA0E2B8}" srcOrd="5" destOrd="0" parTransId="{9716F842-3C22-46D3-A8BF-3D79001A8425}" sibTransId="{B518A216-3EE9-4D01-AD81-CBAFBCD6FA90}"/>
    <dgm:cxn modelId="{14EF0FCF-68B6-400A-8F5F-CFE666A12DD9}" srcId="{E2B70901-CECE-48BD-95FD-28EFF25045AD}" destId="{14CAE9B5-6723-43D4-A2EC-E2B48BE87124}" srcOrd="1" destOrd="0" parTransId="{68CA203A-9BDE-4884-BEC6-68980A01B622}" sibTransId="{C7C2D559-B343-4C3C-A3DA-1796103213CD}"/>
    <dgm:cxn modelId="{1B1B9FF1-E234-412D-8E85-C8CB4A13A18A}" srcId="{E2B70901-CECE-48BD-95FD-28EFF25045AD}" destId="{10563037-18EE-472F-B084-EA930E4DC14F}" srcOrd="6" destOrd="0" parTransId="{5033FEBE-7B0E-4017-BA5A-5C9A4FAA7F46}" sibTransId="{8783AD1F-485F-4DE0-BC71-7E42EFDA22C6}"/>
    <dgm:cxn modelId="{6AACA1AD-3509-4F73-9F1B-1D38115CD91D}" type="presParOf" srcId="{AB26C02D-320C-41B0-991B-63FD75F9A0F9}" destId="{0E5CD171-440F-4D3D-A42B-5BFF776FFEAD}" srcOrd="0" destOrd="0" presId="urn:microsoft.com/office/officeart/2005/8/layout/chevron1"/>
    <dgm:cxn modelId="{FB0DF2FB-E312-4DF7-9BB8-812C3DC81B2D}" type="presParOf" srcId="{AB26C02D-320C-41B0-991B-63FD75F9A0F9}" destId="{5378BB7B-57DA-4D42-8CC7-0B1B9BF3DC72}" srcOrd="1" destOrd="0" presId="urn:microsoft.com/office/officeart/2005/8/layout/chevron1"/>
    <dgm:cxn modelId="{05B3FA57-2B20-4543-A2CA-EF574B9634D6}" type="presParOf" srcId="{AB26C02D-320C-41B0-991B-63FD75F9A0F9}" destId="{064D746C-F6C8-4219-9017-E8668CE0000E}" srcOrd="2" destOrd="0" presId="urn:microsoft.com/office/officeart/2005/8/layout/chevron1"/>
    <dgm:cxn modelId="{4B9BE77C-78AA-4C4A-B1EC-43109B468002}" type="presParOf" srcId="{AB26C02D-320C-41B0-991B-63FD75F9A0F9}" destId="{CD0BF202-8FB7-46D0-B1B3-76998EE8E6F1}" srcOrd="3" destOrd="0" presId="urn:microsoft.com/office/officeart/2005/8/layout/chevron1"/>
    <dgm:cxn modelId="{22DB1922-48F1-43B6-B8E3-B29FFE6C1C2C}" type="presParOf" srcId="{AB26C02D-320C-41B0-991B-63FD75F9A0F9}" destId="{4CCE3F02-B337-46EA-A837-CE0D7488D56A}" srcOrd="4" destOrd="0" presId="urn:microsoft.com/office/officeart/2005/8/layout/chevron1"/>
    <dgm:cxn modelId="{938A2131-C1E0-4241-BB24-8063803FD013}" type="presParOf" srcId="{AB26C02D-320C-41B0-991B-63FD75F9A0F9}" destId="{946875E9-9D18-4185-85FC-BD4D9E5B2F95}" srcOrd="5" destOrd="0" presId="urn:microsoft.com/office/officeart/2005/8/layout/chevron1"/>
    <dgm:cxn modelId="{74EE6BCE-DF33-4A42-87C7-89ED5503BE0A}" type="presParOf" srcId="{AB26C02D-320C-41B0-991B-63FD75F9A0F9}" destId="{A7D8FD48-57F7-4B93-89C2-84D7693CE9D1}" srcOrd="6" destOrd="0" presId="urn:microsoft.com/office/officeart/2005/8/layout/chevron1"/>
    <dgm:cxn modelId="{1D91DA51-E49B-42C0-BAAF-92E6ECD840FE}" type="presParOf" srcId="{AB26C02D-320C-41B0-991B-63FD75F9A0F9}" destId="{2C16D4EA-30D2-4C5A-B7F0-03776F3FC655}" srcOrd="7" destOrd="0" presId="urn:microsoft.com/office/officeart/2005/8/layout/chevron1"/>
    <dgm:cxn modelId="{00AEA8D0-A318-4625-B5B5-0B33593E2E94}" type="presParOf" srcId="{AB26C02D-320C-41B0-991B-63FD75F9A0F9}" destId="{F7A6699E-32DC-4C59-A8AE-7AE1F521371C}" srcOrd="8" destOrd="0" presId="urn:microsoft.com/office/officeart/2005/8/layout/chevron1"/>
    <dgm:cxn modelId="{982FCD4C-F1D0-4955-A0AA-99EF70F38983}" type="presParOf" srcId="{AB26C02D-320C-41B0-991B-63FD75F9A0F9}" destId="{B52B9792-C361-4758-98DE-27DFB8912838}" srcOrd="9" destOrd="0" presId="urn:microsoft.com/office/officeart/2005/8/layout/chevron1"/>
    <dgm:cxn modelId="{2AF8791C-E751-46C4-AD74-8BC64C927681}" type="presParOf" srcId="{AB26C02D-320C-41B0-991B-63FD75F9A0F9}" destId="{039261F5-1D02-435A-B3EE-3481EFEE25EE}" srcOrd="10" destOrd="0" presId="urn:microsoft.com/office/officeart/2005/8/layout/chevron1"/>
    <dgm:cxn modelId="{BBC8D4A0-A81A-41B6-9616-D42D93D27B44}" type="presParOf" srcId="{AB26C02D-320C-41B0-991B-63FD75F9A0F9}" destId="{37D1F21C-046C-4600-A2A1-3221D1F728AF}" srcOrd="11" destOrd="0" presId="urn:microsoft.com/office/officeart/2005/8/layout/chevron1"/>
    <dgm:cxn modelId="{0EF23FB3-8B07-4599-896B-6F6A5DEA3F5E}" type="presParOf" srcId="{AB26C02D-320C-41B0-991B-63FD75F9A0F9}" destId="{C1916055-DA18-4BB8-9835-F57DE48FC75F}" srcOrd="1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D746C-F6C8-4219-9017-E8668CE0000E}">
      <dsp:nvSpPr>
        <dsp:cNvPr id="0" name=""/>
        <dsp:cNvSpPr/>
      </dsp:nvSpPr>
      <dsp:spPr>
        <a:xfrm>
          <a:off x="2891" y="90069"/>
          <a:ext cx="2573796" cy="1029518"/>
        </a:xfrm>
        <a:prstGeom prst="chevron">
          <a:avLst/>
        </a:prstGeom>
        <a:solidFill>
          <a:schemeClr val="accent1"/>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b="1" kern="1200" dirty="0"/>
            <a:t>Start Purchaser application</a:t>
          </a:r>
        </a:p>
      </dsp:txBody>
      <dsp:txXfrm>
        <a:off x="517650" y="90069"/>
        <a:ext cx="1544278" cy="1029518"/>
      </dsp:txXfrm>
    </dsp:sp>
    <dsp:sp modelId="{4CCE3F02-B337-46EA-A837-CE0D7488D56A}">
      <dsp:nvSpPr>
        <dsp:cNvPr id="0" name=""/>
        <dsp:cNvSpPr/>
      </dsp:nvSpPr>
      <dsp:spPr>
        <a:xfrm>
          <a:off x="2319309" y="90069"/>
          <a:ext cx="2573796" cy="1029518"/>
        </a:xfrm>
        <a:prstGeom prst="chevron">
          <a:avLst/>
        </a:prstGeom>
        <a:solidFill>
          <a:schemeClr val="bg1"/>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b="0" kern="1200" dirty="0"/>
            <a:t>Populate entity information</a:t>
          </a:r>
        </a:p>
      </dsp:txBody>
      <dsp:txXfrm>
        <a:off x="2834068" y="90069"/>
        <a:ext cx="1544278" cy="1029518"/>
      </dsp:txXfrm>
    </dsp:sp>
    <dsp:sp modelId="{A7D8FD48-57F7-4B93-89C2-84D7693CE9D1}">
      <dsp:nvSpPr>
        <dsp:cNvPr id="0" name=""/>
        <dsp:cNvSpPr/>
      </dsp:nvSpPr>
      <dsp:spPr>
        <a:xfrm>
          <a:off x="4635726" y="90069"/>
          <a:ext cx="2573796" cy="1029518"/>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dirty="0"/>
            <a:t>Populate vehicle(s) information</a:t>
          </a:r>
        </a:p>
      </dsp:txBody>
      <dsp:txXfrm>
        <a:off x="5150485" y="90069"/>
        <a:ext cx="1544278" cy="1029518"/>
      </dsp:txXfrm>
    </dsp:sp>
    <dsp:sp modelId="{F7A6699E-32DC-4C59-A8AE-7AE1F521371C}">
      <dsp:nvSpPr>
        <dsp:cNvPr id="0" name=""/>
        <dsp:cNvSpPr/>
      </dsp:nvSpPr>
      <dsp:spPr>
        <a:xfrm>
          <a:off x="6952143" y="90069"/>
          <a:ext cx="2573796" cy="1029518"/>
        </a:xfrm>
        <a:prstGeom prst="chevron">
          <a:avLst/>
        </a:prstGeom>
        <a:solidFill>
          <a:schemeClr val="bg1"/>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b="0" kern="1200" dirty="0"/>
            <a:t>Upload documents</a:t>
          </a:r>
        </a:p>
      </dsp:txBody>
      <dsp:txXfrm>
        <a:off x="7466902" y="90069"/>
        <a:ext cx="1544278" cy="1029518"/>
      </dsp:txXfrm>
    </dsp:sp>
    <dsp:sp modelId="{039261F5-1D02-435A-B3EE-3481EFEE25EE}">
      <dsp:nvSpPr>
        <dsp:cNvPr id="0" name=""/>
        <dsp:cNvSpPr/>
      </dsp:nvSpPr>
      <dsp:spPr>
        <a:xfrm>
          <a:off x="9268560" y="90069"/>
          <a:ext cx="2573796" cy="1029518"/>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dirty="0"/>
            <a:t>Submit to Purchaser</a:t>
          </a:r>
        </a:p>
      </dsp:txBody>
      <dsp:txXfrm>
        <a:off x="9783319" y="90069"/>
        <a:ext cx="1544278" cy="1029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D746C-F6C8-4219-9017-E8668CE0000E}">
      <dsp:nvSpPr>
        <dsp:cNvPr id="0" name=""/>
        <dsp:cNvSpPr/>
      </dsp:nvSpPr>
      <dsp:spPr>
        <a:xfrm>
          <a:off x="2891" y="90069"/>
          <a:ext cx="2573796" cy="1029518"/>
        </a:xfrm>
        <a:prstGeom prst="chevron">
          <a:avLst/>
        </a:prstGeom>
        <a:solidFill>
          <a:schemeClr val="accent1"/>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t>Start Purchaser application</a:t>
          </a:r>
        </a:p>
      </dsp:txBody>
      <dsp:txXfrm>
        <a:off x="517650" y="90069"/>
        <a:ext cx="1544278" cy="1029518"/>
      </dsp:txXfrm>
    </dsp:sp>
    <dsp:sp modelId="{4CCE3F02-B337-46EA-A837-CE0D7488D56A}">
      <dsp:nvSpPr>
        <dsp:cNvPr id="0" name=""/>
        <dsp:cNvSpPr/>
      </dsp:nvSpPr>
      <dsp:spPr>
        <a:xfrm>
          <a:off x="2319309" y="90069"/>
          <a:ext cx="2573796" cy="1029518"/>
        </a:xfrm>
        <a:prstGeom prst="chevron">
          <a:avLst/>
        </a:prstGeom>
        <a:solidFill>
          <a:schemeClr val="accent1"/>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t>Populate entity information</a:t>
          </a:r>
        </a:p>
      </dsp:txBody>
      <dsp:txXfrm>
        <a:off x="2834068" y="90069"/>
        <a:ext cx="1544278" cy="1029518"/>
      </dsp:txXfrm>
    </dsp:sp>
    <dsp:sp modelId="{A7D8FD48-57F7-4B93-89C2-84D7693CE9D1}">
      <dsp:nvSpPr>
        <dsp:cNvPr id="0" name=""/>
        <dsp:cNvSpPr/>
      </dsp:nvSpPr>
      <dsp:spPr>
        <a:xfrm>
          <a:off x="4635726" y="90069"/>
          <a:ext cx="2573796" cy="1029518"/>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Populate vehicle(s) information</a:t>
          </a:r>
        </a:p>
      </dsp:txBody>
      <dsp:txXfrm>
        <a:off x="5150485" y="90069"/>
        <a:ext cx="1544278" cy="1029518"/>
      </dsp:txXfrm>
    </dsp:sp>
    <dsp:sp modelId="{F7A6699E-32DC-4C59-A8AE-7AE1F521371C}">
      <dsp:nvSpPr>
        <dsp:cNvPr id="0" name=""/>
        <dsp:cNvSpPr/>
      </dsp:nvSpPr>
      <dsp:spPr>
        <a:xfrm>
          <a:off x="6952143" y="90069"/>
          <a:ext cx="2573796" cy="1029518"/>
        </a:xfrm>
        <a:prstGeom prst="chevron">
          <a:avLst/>
        </a:prstGeom>
        <a:solidFill>
          <a:schemeClr val="bg1"/>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0" kern="1200" dirty="0"/>
            <a:t>Upload documents</a:t>
          </a:r>
        </a:p>
      </dsp:txBody>
      <dsp:txXfrm>
        <a:off x="7466902" y="90069"/>
        <a:ext cx="1544278" cy="1029518"/>
      </dsp:txXfrm>
    </dsp:sp>
    <dsp:sp modelId="{039261F5-1D02-435A-B3EE-3481EFEE25EE}">
      <dsp:nvSpPr>
        <dsp:cNvPr id="0" name=""/>
        <dsp:cNvSpPr/>
      </dsp:nvSpPr>
      <dsp:spPr>
        <a:xfrm>
          <a:off x="9268560" y="90069"/>
          <a:ext cx="2573796" cy="1029518"/>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Submit to Purchaser</a:t>
          </a:r>
        </a:p>
      </dsp:txBody>
      <dsp:txXfrm>
        <a:off x="9783319" y="90069"/>
        <a:ext cx="1544278" cy="10295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D746C-F6C8-4219-9017-E8668CE0000E}">
      <dsp:nvSpPr>
        <dsp:cNvPr id="0" name=""/>
        <dsp:cNvSpPr/>
      </dsp:nvSpPr>
      <dsp:spPr>
        <a:xfrm>
          <a:off x="2891" y="90069"/>
          <a:ext cx="2573796" cy="1029518"/>
        </a:xfrm>
        <a:prstGeom prst="chevron">
          <a:avLst/>
        </a:prstGeom>
        <a:solidFill>
          <a:schemeClr val="bg1"/>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0" kern="1200" dirty="0"/>
            <a:t>Start Purchaser application</a:t>
          </a:r>
        </a:p>
      </dsp:txBody>
      <dsp:txXfrm>
        <a:off x="517650" y="90069"/>
        <a:ext cx="1544278" cy="1029518"/>
      </dsp:txXfrm>
    </dsp:sp>
    <dsp:sp modelId="{4CCE3F02-B337-46EA-A837-CE0D7488D56A}">
      <dsp:nvSpPr>
        <dsp:cNvPr id="0" name=""/>
        <dsp:cNvSpPr/>
      </dsp:nvSpPr>
      <dsp:spPr>
        <a:xfrm>
          <a:off x="2319309" y="90069"/>
          <a:ext cx="2573796" cy="1029518"/>
        </a:xfrm>
        <a:prstGeom prst="chevron">
          <a:avLst/>
        </a:prstGeom>
        <a:solidFill>
          <a:schemeClr val="bg1"/>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0" kern="1200" dirty="0"/>
            <a:t>Populate entity information</a:t>
          </a:r>
        </a:p>
      </dsp:txBody>
      <dsp:txXfrm>
        <a:off x="2834068" y="90069"/>
        <a:ext cx="1544278" cy="1029518"/>
      </dsp:txXfrm>
    </dsp:sp>
    <dsp:sp modelId="{A7D8FD48-57F7-4B93-89C2-84D7693CE9D1}">
      <dsp:nvSpPr>
        <dsp:cNvPr id="0" name=""/>
        <dsp:cNvSpPr/>
      </dsp:nvSpPr>
      <dsp:spPr>
        <a:xfrm>
          <a:off x="4635726" y="90069"/>
          <a:ext cx="2573796" cy="1029518"/>
        </a:xfrm>
        <a:prstGeom prst="chevron">
          <a:avLst/>
        </a:prstGeom>
        <a:solidFill>
          <a:schemeClr val="accent1"/>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t>Populate vehicle(s) information</a:t>
          </a:r>
        </a:p>
      </dsp:txBody>
      <dsp:txXfrm>
        <a:off x="5150485" y="90069"/>
        <a:ext cx="1544278" cy="1029518"/>
      </dsp:txXfrm>
    </dsp:sp>
    <dsp:sp modelId="{F7A6699E-32DC-4C59-A8AE-7AE1F521371C}">
      <dsp:nvSpPr>
        <dsp:cNvPr id="0" name=""/>
        <dsp:cNvSpPr/>
      </dsp:nvSpPr>
      <dsp:spPr>
        <a:xfrm>
          <a:off x="6952143" y="90069"/>
          <a:ext cx="2573796" cy="1029518"/>
        </a:xfrm>
        <a:prstGeom prst="chevron">
          <a:avLst/>
        </a:prstGeom>
        <a:solidFill>
          <a:schemeClr val="accent1"/>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t>Upload documents</a:t>
          </a:r>
        </a:p>
      </dsp:txBody>
      <dsp:txXfrm>
        <a:off x="7466902" y="90069"/>
        <a:ext cx="1544278" cy="1029518"/>
      </dsp:txXfrm>
    </dsp:sp>
    <dsp:sp modelId="{039261F5-1D02-435A-B3EE-3481EFEE25EE}">
      <dsp:nvSpPr>
        <dsp:cNvPr id="0" name=""/>
        <dsp:cNvSpPr/>
      </dsp:nvSpPr>
      <dsp:spPr>
        <a:xfrm>
          <a:off x="9268560" y="90069"/>
          <a:ext cx="2573796" cy="1029518"/>
        </a:xfrm>
        <a:prstGeom prst="chevron">
          <a:avLst/>
        </a:prstGeom>
        <a:solidFill>
          <a:schemeClr val="accent1"/>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i="0" kern="1200" dirty="0"/>
            <a:t>Submit to Purchaser </a:t>
          </a:r>
        </a:p>
      </dsp:txBody>
      <dsp:txXfrm>
        <a:off x="9783319" y="90069"/>
        <a:ext cx="1544278" cy="10295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D746C-F6C8-4219-9017-E8668CE0000E}">
      <dsp:nvSpPr>
        <dsp:cNvPr id="0" name=""/>
        <dsp:cNvSpPr/>
      </dsp:nvSpPr>
      <dsp:spPr>
        <a:xfrm>
          <a:off x="5783" y="174512"/>
          <a:ext cx="2151578" cy="860631"/>
        </a:xfrm>
        <a:prstGeom prst="chevron">
          <a:avLst/>
        </a:prstGeom>
        <a:solidFill>
          <a:schemeClr val="accent1"/>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Start Purchaser application</a:t>
          </a:r>
        </a:p>
      </dsp:txBody>
      <dsp:txXfrm>
        <a:off x="436099" y="174512"/>
        <a:ext cx="1290947" cy="860631"/>
      </dsp:txXfrm>
    </dsp:sp>
    <dsp:sp modelId="{4CCE3F02-B337-46EA-A837-CE0D7488D56A}">
      <dsp:nvSpPr>
        <dsp:cNvPr id="0" name=""/>
        <dsp:cNvSpPr/>
      </dsp:nvSpPr>
      <dsp:spPr>
        <a:xfrm>
          <a:off x="1942204" y="174512"/>
          <a:ext cx="2151578" cy="860631"/>
        </a:xfrm>
        <a:prstGeom prst="chevron">
          <a:avLst/>
        </a:prstGeom>
        <a:solidFill>
          <a:schemeClr val="bg1"/>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0" kern="1200" dirty="0"/>
            <a:t>Populate entity information</a:t>
          </a:r>
        </a:p>
      </dsp:txBody>
      <dsp:txXfrm>
        <a:off x="2372520" y="174512"/>
        <a:ext cx="1290947" cy="860631"/>
      </dsp:txXfrm>
    </dsp:sp>
    <dsp:sp modelId="{A7D8FD48-57F7-4B93-89C2-84D7693CE9D1}">
      <dsp:nvSpPr>
        <dsp:cNvPr id="0" name=""/>
        <dsp:cNvSpPr/>
      </dsp:nvSpPr>
      <dsp:spPr>
        <a:xfrm>
          <a:off x="3878624" y="174512"/>
          <a:ext cx="2151578" cy="860631"/>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Populate vehicle(s) information</a:t>
          </a:r>
        </a:p>
      </dsp:txBody>
      <dsp:txXfrm>
        <a:off x="4308940" y="174512"/>
        <a:ext cx="1290947" cy="860631"/>
      </dsp:txXfrm>
    </dsp:sp>
    <dsp:sp modelId="{F7A6699E-32DC-4C59-A8AE-7AE1F521371C}">
      <dsp:nvSpPr>
        <dsp:cNvPr id="0" name=""/>
        <dsp:cNvSpPr/>
      </dsp:nvSpPr>
      <dsp:spPr>
        <a:xfrm>
          <a:off x="5815045" y="174512"/>
          <a:ext cx="2151578" cy="860631"/>
        </a:xfrm>
        <a:prstGeom prst="chevron">
          <a:avLst/>
        </a:prstGeom>
        <a:solidFill>
          <a:schemeClr val="bg1"/>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0" kern="1200" dirty="0"/>
            <a:t>Upload documents</a:t>
          </a:r>
        </a:p>
      </dsp:txBody>
      <dsp:txXfrm>
        <a:off x="6245361" y="174512"/>
        <a:ext cx="1290947" cy="860631"/>
      </dsp:txXfrm>
    </dsp:sp>
    <dsp:sp modelId="{039261F5-1D02-435A-B3EE-3481EFEE25EE}">
      <dsp:nvSpPr>
        <dsp:cNvPr id="0" name=""/>
        <dsp:cNvSpPr/>
      </dsp:nvSpPr>
      <dsp:spPr>
        <a:xfrm>
          <a:off x="7751466" y="174512"/>
          <a:ext cx="2151578" cy="860631"/>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Pay fee and submit</a:t>
          </a:r>
        </a:p>
      </dsp:txBody>
      <dsp:txXfrm>
        <a:off x="8181782" y="174512"/>
        <a:ext cx="1290947" cy="860631"/>
      </dsp:txXfrm>
    </dsp:sp>
    <dsp:sp modelId="{C1916055-DA18-4BB8-9835-F57DE48FC75F}">
      <dsp:nvSpPr>
        <dsp:cNvPr id="0" name=""/>
        <dsp:cNvSpPr/>
      </dsp:nvSpPr>
      <dsp:spPr>
        <a:xfrm>
          <a:off x="9687886" y="174512"/>
          <a:ext cx="2151578" cy="860631"/>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Reviewed &amp; approved for participation </a:t>
          </a:r>
        </a:p>
      </dsp:txBody>
      <dsp:txXfrm>
        <a:off x="10118202" y="174512"/>
        <a:ext cx="1290947" cy="8606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D746C-F6C8-4219-9017-E8668CE0000E}">
      <dsp:nvSpPr>
        <dsp:cNvPr id="0" name=""/>
        <dsp:cNvSpPr/>
      </dsp:nvSpPr>
      <dsp:spPr>
        <a:xfrm>
          <a:off x="5783" y="174512"/>
          <a:ext cx="2151578" cy="860631"/>
        </a:xfrm>
        <a:prstGeom prst="chevron">
          <a:avLst/>
        </a:prstGeom>
        <a:solidFill>
          <a:schemeClr val="bg1"/>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0" kern="1200" dirty="0"/>
            <a:t>Start Purchaser application</a:t>
          </a:r>
        </a:p>
      </dsp:txBody>
      <dsp:txXfrm>
        <a:off x="436099" y="174512"/>
        <a:ext cx="1290947" cy="860631"/>
      </dsp:txXfrm>
    </dsp:sp>
    <dsp:sp modelId="{4CCE3F02-B337-46EA-A837-CE0D7488D56A}">
      <dsp:nvSpPr>
        <dsp:cNvPr id="0" name=""/>
        <dsp:cNvSpPr/>
      </dsp:nvSpPr>
      <dsp:spPr>
        <a:xfrm>
          <a:off x="1942204" y="174512"/>
          <a:ext cx="2151578" cy="860631"/>
        </a:xfrm>
        <a:prstGeom prst="chevron">
          <a:avLst/>
        </a:prstGeom>
        <a:solidFill>
          <a:schemeClr val="accent1"/>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a:t>Populate entity information</a:t>
          </a:r>
        </a:p>
      </dsp:txBody>
      <dsp:txXfrm>
        <a:off x="2372520" y="174512"/>
        <a:ext cx="1290947" cy="860631"/>
      </dsp:txXfrm>
    </dsp:sp>
    <dsp:sp modelId="{A7D8FD48-57F7-4B93-89C2-84D7693CE9D1}">
      <dsp:nvSpPr>
        <dsp:cNvPr id="0" name=""/>
        <dsp:cNvSpPr/>
      </dsp:nvSpPr>
      <dsp:spPr>
        <a:xfrm>
          <a:off x="3878624" y="174512"/>
          <a:ext cx="2151578" cy="860631"/>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Populate vehicle(s) information</a:t>
          </a:r>
        </a:p>
      </dsp:txBody>
      <dsp:txXfrm>
        <a:off x="4308940" y="174512"/>
        <a:ext cx="1290947" cy="860631"/>
      </dsp:txXfrm>
    </dsp:sp>
    <dsp:sp modelId="{F7A6699E-32DC-4C59-A8AE-7AE1F521371C}">
      <dsp:nvSpPr>
        <dsp:cNvPr id="0" name=""/>
        <dsp:cNvSpPr/>
      </dsp:nvSpPr>
      <dsp:spPr>
        <a:xfrm>
          <a:off x="5815045" y="174512"/>
          <a:ext cx="2151578" cy="860631"/>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Upload documents</a:t>
          </a:r>
        </a:p>
      </dsp:txBody>
      <dsp:txXfrm>
        <a:off x="6245361" y="174512"/>
        <a:ext cx="1290947" cy="860631"/>
      </dsp:txXfrm>
    </dsp:sp>
    <dsp:sp modelId="{039261F5-1D02-435A-B3EE-3481EFEE25EE}">
      <dsp:nvSpPr>
        <dsp:cNvPr id="0" name=""/>
        <dsp:cNvSpPr/>
      </dsp:nvSpPr>
      <dsp:spPr>
        <a:xfrm>
          <a:off x="7751466" y="174512"/>
          <a:ext cx="2151578" cy="860631"/>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Pay fee and submit</a:t>
          </a:r>
        </a:p>
      </dsp:txBody>
      <dsp:txXfrm>
        <a:off x="8181782" y="174512"/>
        <a:ext cx="1290947" cy="860631"/>
      </dsp:txXfrm>
    </dsp:sp>
    <dsp:sp modelId="{C1916055-DA18-4BB8-9835-F57DE48FC75F}">
      <dsp:nvSpPr>
        <dsp:cNvPr id="0" name=""/>
        <dsp:cNvSpPr/>
      </dsp:nvSpPr>
      <dsp:spPr>
        <a:xfrm>
          <a:off x="9687886" y="174512"/>
          <a:ext cx="2151578" cy="860631"/>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Reviewed &amp; approved for participation </a:t>
          </a:r>
        </a:p>
      </dsp:txBody>
      <dsp:txXfrm>
        <a:off x="10118202" y="174512"/>
        <a:ext cx="1290947" cy="8606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D746C-F6C8-4219-9017-E8668CE0000E}">
      <dsp:nvSpPr>
        <dsp:cNvPr id="0" name=""/>
        <dsp:cNvSpPr/>
      </dsp:nvSpPr>
      <dsp:spPr>
        <a:xfrm>
          <a:off x="5783" y="174512"/>
          <a:ext cx="2151578" cy="860631"/>
        </a:xfrm>
        <a:prstGeom prst="chevron">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0" kern="1200" dirty="0"/>
            <a:t>Start Purchaser application</a:t>
          </a:r>
        </a:p>
      </dsp:txBody>
      <dsp:txXfrm>
        <a:off x="436099" y="174512"/>
        <a:ext cx="1290947" cy="860631"/>
      </dsp:txXfrm>
    </dsp:sp>
    <dsp:sp modelId="{4CCE3F02-B337-46EA-A837-CE0D7488D56A}">
      <dsp:nvSpPr>
        <dsp:cNvPr id="0" name=""/>
        <dsp:cNvSpPr/>
      </dsp:nvSpPr>
      <dsp:spPr>
        <a:xfrm>
          <a:off x="1942204" y="174512"/>
          <a:ext cx="2151578" cy="860631"/>
        </a:xfrm>
        <a:prstGeom prst="chevron">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0" kern="1200" dirty="0"/>
            <a:t>Populate entity information</a:t>
          </a:r>
        </a:p>
      </dsp:txBody>
      <dsp:txXfrm>
        <a:off x="2372520" y="174512"/>
        <a:ext cx="1290947" cy="860631"/>
      </dsp:txXfrm>
    </dsp:sp>
    <dsp:sp modelId="{A7D8FD48-57F7-4B93-89C2-84D7693CE9D1}">
      <dsp:nvSpPr>
        <dsp:cNvPr id="0" name=""/>
        <dsp:cNvSpPr/>
      </dsp:nvSpPr>
      <dsp:spPr>
        <a:xfrm>
          <a:off x="3878624" y="174512"/>
          <a:ext cx="2151578" cy="860631"/>
        </a:xfrm>
        <a:prstGeom prst="chevron">
          <a:avLst/>
        </a:prstGeom>
        <a:solidFill>
          <a:srgbClr val="92D050"/>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Populate vehicle(s) information</a:t>
          </a:r>
        </a:p>
      </dsp:txBody>
      <dsp:txXfrm>
        <a:off x="4308940" y="174512"/>
        <a:ext cx="1290947" cy="860631"/>
      </dsp:txXfrm>
    </dsp:sp>
    <dsp:sp modelId="{F7A6699E-32DC-4C59-A8AE-7AE1F521371C}">
      <dsp:nvSpPr>
        <dsp:cNvPr id="0" name=""/>
        <dsp:cNvSpPr/>
      </dsp:nvSpPr>
      <dsp:spPr>
        <a:xfrm>
          <a:off x="5815045" y="174512"/>
          <a:ext cx="2151578" cy="860631"/>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Upload documents</a:t>
          </a:r>
        </a:p>
      </dsp:txBody>
      <dsp:txXfrm>
        <a:off x="6245361" y="174512"/>
        <a:ext cx="1290947" cy="860631"/>
      </dsp:txXfrm>
    </dsp:sp>
    <dsp:sp modelId="{039261F5-1D02-435A-B3EE-3481EFEE25EE}">
      <dsp:nvSpPr>
        <dsp:cNvPr id="0" name=""/>
        <dsp:cNvSpPr/>
      </dsp:nvSpPr>
      <dsp:spPr>
        <a:xfrm>
          <a:off x="7751466" y="174512"/>
          <a:ext cx="2151578" cy="860631"/>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Pay fee and submit</a:t>
          </a:r>
        </a:p>
      </dsp:txBody>
      <dsp:txXfrm>
        <a:off x="8181782" y="174512"/>
        <a:ext cx="1290947" cy="860631"/>
      </dsp:txXfrm>
    </dsp:sp>
    <dsp:sp modelId="{C1916055-DA18-4BB8-9835-F57DE48FC75F}">
      <dsp:nvSpPr>
        <dsp:cNvPr id="0" name=""/>
        <dsp:cNvSpPr/>
      </dsp:nvSpPr>
      <dsp:spPr>
        <a:xfrm>
          <a:off x="9687886" y="174512"/>
          <a:ext cx="2151578" cy="860631"/>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Reviewed &amp; approved for participation </a:t>
          </a:r>
        </a:p>
      </dsp:txBody>
      <dsp:txXfrm>
        <a:off x="10118202" y="174512"/>
        <a:ext cx="1290947" cy="8606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D746C-F6C8-4219-9017-E8668CE0000E}">
      <dsp:nvSpPr>
        <dsp:cNvPr id="0" name=""/>
        <dsp:cNvSpPr/>
      </dsp:nvSpPr>
      <dsp:spPr>
        <a:xfrm>
          <a:off x="5783" y="174512"/>
          <a:ext cx="2151578" cy="860631"/>
        </a:xfrm>
        <a:prstGeom prst="chevron">
          <a:avLst/>
        </a:prstGeom>
        <a:solidFill>
          <a:schemeClr val="bg1"/>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0" kern="1200" dirty="0"/>
            <a:t>Start Purchaser application</a:t>
          </a:r>
        </a:p>
      </dsp:txBody>
      <dsp:txXfrm>
        <a:off x="436099" y="174512"/>
        <a:ext cx="1290947" cy="860631"/>
      </dsp:txXfrm>
    </dsp:sp>
    <dsp:sp modelId="{4CCE3F02-B337-46EA-A837-CE0D7488D56A}">
      <dsp:nvSpPr>
        <dsp:cNvPr id="0" name=""/>
        <dsp:cNvSpPr/>
      </dsp:nvSpPr>
      <dsp:spPr>
        <a:xfrm>
          <a:off x="1942204" y="174512"/>
          <a:ext cx="2151578" cy="860631"/>
        </a:xfrm>
        <a:prstGeom prst="chevron">
          <a:avLst/>
        </a:prstGeom>
        <a:solidFill>
          <a:schemeClr val="bg1"/>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0" kern="1200" dirty="0"/>
            <a:t>Populate entity information</a:t>
          </a:r>
        </a:p>
      </dsp:txBody>
      <dsp:txXfrm>
        <a:off x="2372520" y="174512"/>
        <a:ext cx="1290947" cy="860631"/>
      </dsp:txXfrm>
    </dsp:sp>
    <dsp:sp modelId="{A7D8FD48-57F7-4B93-89C2-84D7693CE9D1}">
      <dsp:nvSpPr>
        <dsp:cNvPr id="0" name=""/>
        <dsp:cNvSpPr/>
      </dsp:nvSpPr>
      <dsp:spPr>
        <a:xfrm>
          <a:off x="3878624" y="174512"/>
          <a:ext cx="2151578" cy="860631"/>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Populate vehicle(s) information</a:t>
          </a:r>
        </a:p>
      </dsp:txBody>
      <dsp:txXfrm>
        <a:off x="4308940" y="174512"/>
        <a:ext cx="1290947" cy="860631"/>
      </dsp:txXfrm>
    </dsp:sp>
    <dsp:sp modelId="{F7A6699E-32DC-4C59-A8AE-7AE1F521371C}">
      <dsp:nvSpPr>
        <dsp:cNvPr id="0" name=""/>
        <dsp:cNvSpPr/>
      </dsp:nvSpPr>
      <dsp:spPr>
        <a:xfrm>
          <a:off x="5815045" y="174512"/>
          <a:ext cx="2151578" cy="860631"/>
        </a:xfrm>
        <a:prstGeom prst="chevron">
          <a:avLst/>
        </a:prstGeom>
        <a:solidFill>
          <a:schemeClr val="accent1"/>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Upload documents</a:t>
          </a:r>
        </a:p>
      </dsp:txBody>
      <dsp:txXfrm>
        <a:off x="6245361" y="174512"/>
        <a:ext cx="1290947" cy="860631"/>
      </dsp:txXfrm>
    </dsp:sp>
    <dsp:sp modelId="{039261F5-1D02-435A-B3EE-3481EFEE25EE}">
      <dsp:nvSpPr>
        <dsp:cNvPr id="0" name=""/>
        <dsp:cNvSpPr/>
      </dsp:nvSpPr>
      <dsp:spPr>
        <a:xfrm>
          <a:off x="7751466" y="174512"/>
          <a:ext cx="2151578" cy="860631"/>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Pay fee and submit</a:t>
          </a:r>
        </a:p>
      </dsp:txBody>
      <dsp:txXfrm>
        <a:off x="8181782" y="174512"/>
        <a:ext cx="1290947" cy="860631"/>
      </dsp:txXfrm>
    </dsp:sp>
    <dsp:sp modelId="{C1916055-DA18-4BB8-9835-F57DE48FC75F}">
      <dsp:nvSpPr>
        <dsp:cNvPr id="0" name=""/>
        <dsp:cNvSpPr/>
      </dsp:nvSpPr>
      <dsp:spPr>
        <a:xfrm>
          <a:off x="9687886" y="174512"/>
          <a:ext cx="2151578" cy="860631"/>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Reviewed &amp; approved for participation </a:t>
          </a:r>
        </a:p>
      </dsp:txBody>
      <dsp:txXfrm>
        <a:off x="10118202" y="174512"/>
        <a:ext cx="1290947" cy="8606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CD171-440F-4D3D-A42B-5BFF776FFEAD}">
      <dsp:nvSpPr>
        <dsp:cNvPr id="0" name=""/>
        <dsp:cNvSpPr/>
      </dsp:nvSpPr>
      <dsp:spPr>
        <a:xfrm>
          <a:off x="0" y="234664"/>
          <a:ext cx="1850820" cy="740328"/>
        </a:xfrm>
        <a:prstGeom prst="chevron">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0" kern="1200"/>
            <a:t>Create Portal account</a:t>
          </a:r>
        </a:p>
      </dsp:txBody>
      <dsp:txXfrm>
        <a:off x="370164" y="234664"/>
        <a:ext cx="1110492" cy="740328"/>
      </dsp:txXfrm>
    </dsp:sp>
    <dsp:sp modelId="{064D746C-F6C8-4219-9017-E8668CE0000E}">
      <dsp:nvSpPr>
        <dsp:cNvPr id="0" name=""/>
        <dsp:cNvSpPr/>
      </dsp:nvSpPr>
      <dsp:spPr>
        <a:xfrm>
          <a:off x="1665738" y="234664"/>
          <a:ext cx="1850820" cy="740328"/>
        </a:xfrm>
        <a:prstGeom prst="chevron">
          <a:avLst/>
        </a:prstGeom>
        <a:solidFill>
          <a:schemeClr val="bg1"/>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0" kern="1200"/>
            <a:t>Start NJ ZIP Vendor application</a:t>
          </a:r>
        </a:p>
      </dsp:txBody>
      <dsp:txXfrm>
        <a:off x="2035902" y="234664"/>
        <a:ext cx="1110492" cy="740328"/>
      </dsp:txXfrm>
    </dsp:sp>
    <dsp:sp modelId="{4CCE3F02-B337-46EA-A837-CE0D7488D56A}">
      <dsp:nvSpPr>
        <dsp:cNvPr id="0" name=""/>
        <dsp:cNvSpPr/>
      </dsp:nvSpPr>
      <dsp:spPr>
        <a:xfrm>
          <a:off x="3331476" y="234664"/>
          <a:ext cx="1850820" cy="740328"/>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a:t>Populate entity information</a:t>
          </a:r>
        </a:p>
      </dsp:txBody>
      <dsp:txXfrm>
        <a:off x="3701640" y="234664"/>
        <a:ext cx="1110492" cy="740328"/>
      </dsp:txXfrm>
    </dsp:sp>
    <dsp:sp modelId="{A7D8FD48-57F7-4B93-89C2-84D7693CE9D1}">
      <dsp:nvSpPr>
        <dsp:cNvPr id="0" name=""/>
        <dsp:cNvSpPr/>
      </dsp:nvSpPr>
      <dsp:spPr>
        <a:xfrm>
          <a:off x="4997214" y="234664"/>
          <a:ext cx="1850820" cy="740328"/>
        </a:xfrm>
        <a:prstGeom prst="chevron">
          <a:avLst/>
        </a:prstGeom>
        <a:solidFill>
          <a:schemeClr val="bg1"/>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0" kern="1200"/>
            <a:t>Populate vehicle(s) information</a:t>
          </a:r>
        </a:p>
      </dsp:txBody>
      <dsp:txXfrm>
        <a:off x="5367378" y="234664"/>
        <a:ext cx="1110492" cy="740328"/>
      </dsp:txXfrm>
    </dsp:sp>
    <dsp:sp modelId="{F7A6699E-32DC-4C59-A8AE-7AE1F521371C}">
      <dsp:nvSpPr>
        <dsp:cNvPr id="0" name=""/>
        <dsp:cNvSpPr/>
      </dsp:nvSpPr>
      <dsp:spPr>
        <a:xfrm>
          <a:off x="6662952" y="234664"/>
          <a:ext cx="1850820" cy="740328"/>
        </a:xfrm>
        <a:prstGeom prst="chevron">
          <a:avLst/>
        </a:prstGeom>
        <a:solidFill>
          <a:schemeClr val="bg1"/>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0" kern="1200"/>
            <a:t>Upload documents</a:t>
          </a:r>
        </a:p>
      </dsp:txBody>
      <dsp:txXfrm>
        <a:off x="7033116" y="234664"/>
        <a:ext cx="1110492" cy="740328"/>
      </dsp:txXfrm>
    </dsp:sp>
    <dsp:sp modelId="{039261F5-1D02-435A-B3EE-3481EFEE25EE}">
      <dsp:nvSpPr>
        <dsp:cNvPr id="0" name=""/>
        <dsp:cNvSpPr/>
      </dsp:nvSpPr>
      <dsp:spPr>
        <a:xfrm>
          <a:off x="8328690" y="234664"/>
          <a:ext cx="1850820" cy="740328"/>
        </a:xfrm>
        <a:prstGeom prst="chevron">
          <a:avLst/>
        </a:prstGeom>
        <a:solidFill>
          <a:schemeClr val="accent1"/>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a:t>Pay fee and submit</a:t>
          </a:r>
        </a:p>
      </dsp:txBody>
      <dsp:txXfrm>
        <a:off x="8698854" y="234664"/>
        <a:ext cx="1110492" cy="740328"/>
      </dsp:txXfrm>
    </dsp:sp>
    <dsp:sp modelId="{C1916055-DA18-4BB8-9835-F57DE48FC75F}">
      <dsp:nvSpPr>
        <dsp:cNvPr id="0" name=""/>
        <dsp:cNvSpPr/>
      </dsp:nvSpPr>
      <dsp:spPr>
        <a:xfrm>
          <a:off x="9994428" y="234664"/>
          <a:ext cx="1850820" cy="740328"/>
        </a:xfrm>
        <a:prstGeom prst="chevron">
          <a:avLst/>
        </a:prstGeom>
        <a:solidFill>
          <a:schemeClr val="accent1"/>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a:t>Reviewed &amp; approved for participation </a:t>
          </a:r>
        </a:p>
      </dsp:txBody>
      <dsp:txXfrm>
        <a:off x="10364592" y="234664"/>
        <a:ext cx="1110492" cy="74032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E194CE-2675-4810-9A4A-902551912B53}" type="datetimeFigureOut">
              <a:rPr lang="en-US" smtClean="0"/>
              <a:t>3/24/2023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884353-5D21-4979-889D-9139A9EECBFD}" type="slidenum">
              <a:rPr lang="en-US" smtClean="0"/>
              <a:t>‹#›</a:t>
            </a:fld>
            <a:endParaRPr lang="en-US"/>
          </a:p>
        </p:txBody>
      </p:sp>
    </p:spTree>
    <p:extLst>
      <p:ext uri="{BB962C8B-B14F-4D97-AF65-F5344CB8AC3E}">
        <p14:creationId xmlns:p14="http://schemas.microsoft.com/office/powerpoint/2010/main" val="1846631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884353-5D21-4979-889D-9139A9EECB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0425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en-US" sz="1200" i="1" u="sng" dirty="0"/>
          </a:p>
          <a:p>
            <a:pPr marL="342900" indent="-342900">
              <a:buFont typeface="Arial" panose="020B0604020202020204" pitchFamily="34" charset="0"/>
              <a:buChar char="•"/>
            </a:pPr>
            <a:r>
              <a:rPr lang="en-US" sz="2400" dirty="0"/>
              <a:t>Authorized purchaser signatory completes legal debarment questionnaire</a:t>
            </a:r>
          </a:p>
          <a:p>
            <a:pPr marL="800100" lvl="1" indent="-342900">
              <a:buFont typeface="Arial" panose="020B0604020202020204" pitchFamily="34" charset="0"/>
              <a:buChar char="•"/>
            </a:pPr>
            <a:r>
              <a:rPr lang="en-US" sz="2400" dirty="0"/>
              <a:t>For a corporation, by a principal executive officer, at least the level of VP; </a:t>
            </a:r>
          </a:p>
          <a:p>
            <a:pPr marL="800100" lvl="1" indent="-342900">
              <a:buFont typeface="Arial" panose="020B0604020202020204" pitchFamily="34" charset="0"/>
              <a:buChar char="•"/>
            </a:pPr>
            <a:r>
              <a:rPr lang="en-US" sz="2400" dirty="0"/>
              <a:t>For a partnership, by a general partner; </a:t>
            </a:r>
          </a:p>
          <a:p>
            <a:pPr marL="800100" lvl="1" indent="-342900">
              <a:buFont typeface="Arial" panose="020B0604020202020204" pitchFamily="34" charset="0"/>
              <a:buChar char="•"/>
            </a:pPr>
            <a:r>
              <a:rPr lang="en-US" sz="2400" dirty="0"/>
              <a:t>For a sole proprietorship, by the proprietor; </a:t>
            </a:r>
          </a:p>
          <a:p>
            <a:pPr marL="800100" lvl="1" indent="-342900">
              <a:buFont typeface="Arial" panose="020B0604020202020204" pitchFamily="34" charset="0"/>
              <a:buChar char="•"/>
            </a:pPr>
            <a:r>
              <a:rPr lang="en-US" sz="2400" dirty="0"/>
              <a:t>For a gov’t entity, by contact person (administrator, manager, mayor, etc.);</a:t>
            </a:r>
          </a:p>
          <a:p>
            <a:pPr marL="800100" lvl="1" indent="-342900">
              <a:buFont typeface="Arial" panose="020B0604020202020204" pitchFamily="34" charset="0"/>
              <a:buChar char="•"/>
            </a:pPr>
            <a:r>
              <a:rPr lang="en-US" sz="2400" dirty="0"/>
              <a:t>For other than above, the person with legal responsibility for the application</a:t>
            </a:r>
          </a:p>
          <a:p>
            <a:endParaRPr lang="en-US" dirty="0"/>
          </a:p>
        </p:txBody>
      </p:sp>
      <p:sp>
        <p:nvSpPr>
          <p:cNvPr id="4" name="Slide Number Placeholder 3"/>
          <p:cNvSpPr>
            <a:spLocks noGrp="1"/>
          </p:cNvSpPr>
          <p:nvPr>
            <p:ph type="sldNum" sz="quarter" idx="5"/>
          </p:nvPr>
        </p:nvSpPr>
        <p:spPr/>
        <p:txBody>
          <a:bodyPr/>
          <a:lstStyle/>
          <a:p>
            <a:fld id="{A7884353-5D21-4979-889D-9139A9EECBFD}" type="slidenum">
              <a:rPr lang="en-US" smtClean="0"/>
              <a:t>19</a:t>
            </a:fld>
            <a:endParaRPr lang="en-US"/>
          </a:p>
        </p:txBody>
      </p:sp>
    </p:spTree>
    <p:extLst>
      <p:ext uri="{BB962C8B-B14F-4D97-AF65-F5344CB8AC3E}">
        <p14:creationId xmlns:p14="http://schemas.microsoft.com/office/powerpoint/2010/main" val="663990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884353-5D21-4979-889D-9139A9EECB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7625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884353-5D21-4979-889D-9139A9EECB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4877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884353-5D21-4979-889D-9139A9EECB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2656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884353-5D21-4979-889D-9139A9EECB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9897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884353-5D21-4979-889D-9139A9EECB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265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884353-5D21-4979-889D-9139A9EECBFD}" type="slidenum">
              <a:rPr lang="en-US" smtClean="0"/>
              <a:t>4</a:t>
            </a:fld>
            <a:endParaRPr lang="en-US"/>
          </a:p>
        </p:txBody>
      </p:sp>
    </p:spTree>
    <p:extLst>
      <p:ext uri="{BB962C8B-B14F-4D97-AF65-F5344CB8AC3E}">
        <p14:creationId xmlns:p14="http://schemas.microsoft.com/office/powerpoint/2010/main" val="199009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884353-5D21-4979-889D-9139A9EECB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230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884353-5D21-4979-889D-9139A9EECB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2001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884353-5D21-4979-889D-9139A9EECB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827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884353-5D21-4979-889D-9139A9EECB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1772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884353-5D21-4979-889D-9139A9EECB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1436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884353-5D21-4979-889D-9139A9EECB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239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sz="1200" dirty="0"/>
              <a:t>Purchaser finds and selects an eligible Vendor and eligible vehicle(s)</a:t>
            </a:r>
          </a:p>
          <a:p>
            <a:r>
              <a:rPr lang="en-US" dirty="0"/>
              <a:t> </a:t>
            </a:r>
          </a:p>
          <a:p>
            <a:endParaRPr lang="en-US" sz="2400" dirty="0"/>
          </a:p>
          <a:p>
            <a:r>
              <a:rPr lang="en-US" sz="2400" dirty="0"/>
              <a:t>2: Selected Vendor populates application through vehicle selection..</a:t>
            </a:r>
          </a:p>
          <a:p>
            <a:pPr lvl="1"/>
            <a:r>
              <a:rPr lang="en-US" sz="2000" i="1" dirty="0"/>
              <a:t>NOTE: Vendor inputs could include purchaser-specific warranty, delivery of vehicle timeline, charging/fueling information (as available) or plans where not available, implementation of maintenance plan</a:t>
            </a:r>
          </a:p>
          <a:p>
            <a:pPr lvl="1"/>
            <a:endParaRPr lang="en-US" sz="600" i="1" dirty="0"/>
          </a:p>
          <a:p>
            <a:pPr lvl="1"/>
            <a:r>
              <a:rPr lang="en-US" sz="2000" i="1" dirty="0"/>
              <a:t>NOTE: Access to the purchaser application will be via a single email per purchaser, with individual access links per vehicle. A dashboard view may be available in addition.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a:t>
            </a:r>
            <a:r>
              <a:rPr lang="en-US" sz="1200" dirty="0"/>
              <a:t>Purchaser receives email notification when Vendor additions uploaded. Purchaser completes and submits application, including entity information, proof of eligibility, and $1,000 application fee.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a:t>
            </a:r>
            <a:r>
              <a:rPr lang="en-US" sz="1200" dirty="0"/>
              <a:t>NJEDA reviews application and, if the purchaser, Vendor and vehicle are eligible and funds are available, approves voucher(s), inclusive of qualifying bonuses and sends the Applicant a voucher reservation email. Voucher funds will be reserved for 12 months.</a:t>
            </a:r>
          </a:p>
          <a:p>
            <a:endParaRPr lang="en-US" dirty="0"/>
          </a:p>
          <a:p>
            <a:r>
              <a:rPr lang="en-US" dirty="0"/>
              <a:t>5: </a:t>
            </a:r>
            <a:r>
              <a:rPr lang="en-US" sz="1200" dirty="0"/>
              <a:t>Vendor and purchaser execute voucher agreement with NJEDA</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6: Within 12 months, Vendor delivers vehicle and purchaser registers vehicle within 12 months of voucher reservation. Purchaser pays purchase price minus full voucher amount, per terms between Vendor and purchaser, outside of voucher program.</a:t>
            </a:r>
          </a:p>
          <a:p>
            <a:endParaRPr lang="en-US" dirty="0"/>
          </a:p>
          <a:p>
            <a:r>
              <a:rPr lang="en-US" dirty="0"/>
              <a:t>7: </a:t>
            </a:r>
            <a:r>
              <a:rPr lang="en-US" sz="2400" dirty="0"/>
              <a:t>Purchaser and Vendor submit any outstanding documentation, including proof of registration and proof of scrappage (as applicable).</a:t>
            </a:r>
          </a:p>
          <a:p>
            <a:pPr lvl="2"/>
            <a:r>
              <a:rPr lang="en-US" sz="2000" i="1" dirty="0"/>
              <a:t>NOTE: Scrappage is only required for vehicles model year 2009 or earlier which are being directly replaced. </a:t>
            </a:r>
          </a:p>
          <a:p>
            <a:pPr lvl="2"/>
            <a:endParaRPr lang="en-US" sz="2000" i="1" dirty="0"/>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2000" i="1" dirty="0"/>
              <a:t>8: </a:t>
            </a:r>
            <a:r>
              <a:rPr lang="en-US" sz="2000" dirty="0"/>
              <a:t>NJEDA reviews submission and, if all relevant program agreements have been met, purchaser voucher is assigned to Vendor, who redeems the voucher funds from NJEDA.</a:t>
            </a: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sz="2000" dirty="0"/>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2000" dirty="0"/>
              <a:t>Compliance monitoring: As a requirement of the voucher funding, purchaser and Vendor will respond to NJEDA’s audit requests as needed to confirm post-award compliance and inform future program design, for Vendors including but not limited to providing the agreed-to vehicle and related charging/fueling support, providing maintenance facilities, and providing warranty</a:t>
            </a: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sz="2000" dirty="0"/>
          </a:p>
          <a:p>
            <a:pPr lvl="2"/>
            <a:endParaRPr lang="en-US" sz="2000" i="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884353-5D21-4979-889D-9139A9EECB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2274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D528D-A658-44E1-900D-B660046EA589}"/>
              </a:ext>
            </a:extLst>
          </p:cNvPr>
          <p:cNvSpPr>
            <a:spLocks noGrp="1"/>
          </p:cNvSpPr>
          <p:nvPr>
            <p:ph type="ctrTitle"/>
          </p:nvPr>
        </p:nvSpPr>
        <p:spPr>
          <a:xfrm>
            <a:off x="448574" y="586596"/>
            <a:ext cx="11294853" cy="3485072"/>
          </a:xfrm>
        </p:spPr>
        <p:txBody>
          <a:bodyPr anchor="b">
            <a:normAutofit/>
          </a:bodyPr>
          <a:lstStyle>
            <a:lvl1pPr algn="l">
              <a:defRPr sz="4800">
                <a:solidFill>
                  <a:schemeClr val="accent4"/>
                </a:solidFill>
              </a:defRPr>
            </a:lvl1pPr>
          </a:lstStyle>
          <a:p>
            <a:r>
              <a:rPr lang="en-US"/>
              <a:t>Click to edit Master title style</a:t>
            </a:r>
          </a:p>
        </p:txBody>
      </p:sp>
      <p:sp>
        <p:nvSpPr>
          <p:cNvPr id="3" name="Subtitle 2">
            <a:extLst>
              <a:ext uri="{FF2B5EF4-FFF2-40B4-BE49-F238E27FC236}">
                <a16:creationId xmlns:a16="http://schemas.microsoft.com/office/drawing/2014/main" id="{58B4350C-7EC5-4DFF-9241-DC176CEE48B6}"/>
              </a:ext>
            </a:extLst>
          </p:cNvPr>
          <p:cNvSpPr>
            <a:spLocks noGrp="1"/>
          </p:cNvSpPr>
          <p:nvPr>
            <p:ph type="subTitle" idx="1"/>
          </p:nvPr>
        </p:nvSpPr>
        <p:spPr>
          <a:xfrm>
            <a:off x="448573" y="4071668"/>
            <a:ext cx="11294853" cy="664234"/>
          </a:xfrm>
        </p:spPr>
        <p:txBody>
          <a:bodyPr>
            <a:normAutofit/>
          </a:bodyPr>
          <a:lstStyle>
            <a:lvl1pPr marL="0" indent="0" algn="l">
              <a:buNone/>
              <a:defRPr sz="28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5FEEB6-7920-4B3B-9012-1B4162FF654D}"/>
              </a:ext>
            </a:extLst>
          </p:cNvPr>
          <p:cNvSpPr>
            <a:spLocks noGrp="1"/>
          </p:cNvSpPr>
          <p:nvPr>
            <p:ph type="dt" sz="half" idx="10"/>
          </p:nvPr>
        </p:nvSpPr>
        <p:spPr>
          <a:xfrm>
            <a:off x="448573" y="4856875"/>
            <a:ext cx="3200402" cy="365125"/>
          </a:xfrm>
          <a:prstGeom prst="rect">
            <a:avLst/>
          </a:prstGeom>
        </p:spPr>
        <p:txBody>
          <a:bodyPr/>
          <a:lstStyle>
            <a:lvl1pPr>
              <a:defRPr>
                <a:solidFill>
                  <a:schemeClr val="accent5"/>
                </a:solidFill>
              </a:defRPr>
            </a:lvl1pPr>
          </a:lstStyle>
          <a:p>
            <a:endParaRPr lang="en-US"/>
          </a:p>
        </p:txBody>
      </p:sp>
      <p:pic>
        <p:nvPicPr>
          <p:cNvPr id="7" name="Picture 6">
            <a:extLst>
              <a:ext uri="{FF2B5EF4-FFF2-40B4-BE49-F238E27FC236}">
                <a16:creationId xmlns:a16="http://schemas.microsoft.com/office/drawing/2014/main" id="{7005B64A-2893-4258-A6D5-547CCD3FD87C}"/>
              </a:ext>
            </a:extLst>
          </p:cNvPr>
          <p:cNvPicPr>
            <a:picLocks noChangeAspect="1"/>
          </p:cNvPicPr>
          <p:nvPr userDrawn="1"/>
        </p:nvPicPr>
        <p:blipFill rotWithShape="1">
          <a:blip r:embed="rId2"/>
          <a:srcRect t="55092" r="59101" b="14778"/>
          <a:stretch/>
        </p:blipFill>
        <p:spPr>
          <a:xfrm>
            <a:off x="9383093" y="5633049"/>
            <a:ext cx="2360333" cy="938827"/>
          </a:xfrm>
          <a:prstGeom prst="rect">
            <a:avLst/>
          </a:prstGeom>
        </p:spPr>
      </p:pic>
      <p:sp>
        <p:nvSpPr>
          <p:cNvPr id="8" name="Rectangle 7">
            <a:extLst>
              <a:ext uri="{FF2B5EF4-FFF2-40B4-BE49-F238E27FC236}">
                <a16:creationId xmlns:a16="http://schemas.microsoft.com/office/drawing/2014/main" id="{37A2273B-7FA8-4C98-B497-09F9D54BEB32}"/>
              </a:ext>
            </a:extLst>
          </p:cNvPr>
          <p:cNvSpPr/>
          <p:nvPr userDrawn="1"/>
        </p:nvSpPr>
        <p:spPr>
          <a:xfrm>
            <a:off x="448573" y="4735902"/>
            <a:ext cx="1129485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760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ADDA6-1F05-4C37-BD6E-8A68553D2F88}"/>
              </a:ext>
            </a:extLst>
          </p:cNvPr>
          <p:cNvSpPr>
            <a:spLocks noGrp="1"/>
          </p:cNvSpPr>
          <p:nvPr>
            <p:ph type="title"/>
          </p:nvPr>
        </p:nvSpPr>
        <p:spPr/>
        <p:txBody>
          <a:bodyPr/>
          <a:lstStyle>
            <a:lvl1pPr>
              <a:defRPr>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8386001-C6A9-4BA3-98DF-8E0AE02CCE63}"/>
              </a:ext>
            </a:extLst>
          </p:cNvPr>
          <p:cNvSpPr>
            <a:spLocks noGrp="1"/>
          </p:cNvSpPr>
          <p:nvPr>
            <p:ph idx="1"/>
          </p:nvPr>
        </p:nvSpPr>
        <p:spPr>
          <a:xfrm>
            <a:off x="267419" y="1311216"/>
            <a:ext cx="11611155" cy="612476"/>
          </a:xfrm>
          <a:solidFill>
            <a:schemeClr val="bg1">
              <a:lumMod val="95000"/>
            </a:schemeClr>
          </a:solidFill>
          <a:ln>
            <a:solidFill>
              <a:schemeClr val="bg1">
                <a:lumMod val="75000"/>
              </a:schemeClr>
            </a:solidFill>
          </a:ln>
        </p:spPr>
        <p:txBody>
          <a:bodyPr>
            <a:noAutofit/>
          </a:bodyPr>
          <a:lstStyle>
            <a:lvl1pPr marL="0" indent="0">
              <a:buNone/>
              <a:defRPr sz="1400">
                <a:solidFill>
                  <a:schemeClr val="accent5"/>
                </a:solidFill>
              </a:defRPr>
            </a:lvl1pPr>
            <a:lvl2pPr marL="233363" indent="-120650">
              <a:defRPr sz="1400">
                <a:solidFill>
                  <a:schemeClr val="accent5"/>
                </a:solidFill>
              </a:defRPr>
            </a:lvl2pPr>
            <a:lvl3pPr marL="344488" indent="-111125">
              <a:defRPr sz="1400">
                <a:solidFill>
                  <a:schemeClr val="accent5"/>
                </a:solidFill>
              </a:defRPr>
            </a:lvl3pPr>
            <a:lvl4pPr>
              <a:defRPr sz="1400">
                <a:solidFill>
                  <a:schemeClr val="accent5"/>
                </a:solidFill>
              </a:defRPr>
            </a:lvl4pPr>
            <a:lvl5pPr>
              <a:defRPr sz="1400">
                <a:solidFill>
                  <a:schemeClr val="accent5"/>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0B1AAC5E-8C0F-46D6-B0C1-6E5ACE467189}"/>
              </a:ext>
            </a:extLst>
          </p:cNvPr>
          <p:cNvSpPr>
            <a:spLocks noGrp="1"/>
          </p:cNvSpPr>
          <p:nvPr>
            <p:ph type="ftr" sz="quarter" idx="11"/>
          </p:nvPr>
        </p:nvSpPr>
        <p:spPr>
          <a:xfrm>
            <a:off x="1181819" y="6356350"/>
            <a:ext cx="9842738" cy="365125"/>
          </a:xfrm>
        </p:spPr>
        <p:txBody>
          <a:bodyPr/>
          <a:lstStyle>
            <a:lvl1pPr>
              <a:defRPr>
                <a:solidFill>
                  <a:schemeClr val="accent5"/>
                </a:solidFill>
              </a:defRPr>
            </a:lvl1pPr>
          </a:lstStyle>
          <a:p>
            <a:r>
              <a:rPr lang="pl-PL" dirty="0"/>
              <a:t>ZE MHDV Ecosystem Strategy </a:t>
            </a:r>
            <a:endParaRPr lang="en-US" dirty="0"/>
          </a:p>
        </p:txBody>
      </p:sp>
      <p:sp>
        <p:nvSpPr>
          <p:cNvPr id="6" name="Slide Number Placeholder 5">
            <a:extLst>
              <a:ext uri="{FF2B5EF4-FFF2-40B4-BE49-F238E27FC236}">
                <a16:creationId xmlns:a16="http://schemas.microsoft.com/office/drawing/2014/main" id="{7D995006-0459-4254-A52F-F72A71139773}"/>
              </a:ext>
            </a:extLst>
          </p:cNvPr>
          <p:cNvSpPr>
            <a:spLocks noGrp="1"/>
          </p:cNvSpPr>
          <p:nvPr>
            <p:ph type="sldNum" sz="quarter" idx="12"/>
          </p:nvPr>
        </p:nvSpPr>
        <p:spPr/>
        <p:txBody>
          <a:bodyPr/>
          <a:lstStyle>
            <a:lvl1pPr>
              <a:defRPr>
                <a:solidFill>
                  <a:schemeClr val="accent5"/>
                </a:solidFill>
              </a:defRPr>
            </a:lvl1pPr>
          </a:lstStyle>
          <a:p>
            <a:fld id="{B75BCFC9-E82B-4944-A120-443CA75A443F}" type="slidenum">
              <a:rPr lang="en-US" smtClean="0"/>
              <a:pPr/>
              <a:t>‹#›</a:t>
            </a:fld>
            <a:endParaRPr lang="en-US"/>
          </a:p>
        </p:txBody>
      </p:sp>
    </p:spTree>
    <p:extLst>
      <p:ext uri="{BB962C8B-B14F-4D97-AF65-F5344CB8AC3E}">
        <p14:creationId xmlns:p14="http://schemas.microsoft.com/office/powerpoint/2010/main" val="199013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ADDA6-1F05-4C37-BD6E-8A68553D2F88}"/>
              </a:ext>
            </a:extLst>
          </p:cNvPr>
          <p:cNvSpPr>
            <a:spLocks noGrp="1"/>
          </p:cNvSpPr>
          <p:nvPr>
            <p:ph type="title"/>
          </p:nvPr>
        </p:nvSpPr>
        <p:spPr/>
        <p:txBody>
          <a:bodyPr/>
          <a:lstStyle>
            <a:lvl1pPr>
              <a:defRPr>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8386001-C6A9-4BA3-98DF-8E0AE02CCE63}"/>
              </a:ext>
            </a:extLst>
          </p:cNvPr>
          <p:cNvSpPr>
            <a:spLocks noGrp="1"/>
          </p:cNvSpPr>
          <p:nvPr>
            <p:ph idx="1"/>
          </p:nvPr>
        </p:nvSpPr>
        <p:spPr/>
        <p:txBody>
          <a:bodyPr>
            <a:noAutofit/>
          </a:bodyPr>
          <a:lstStyle>
            <a:lvl1pPr marL="112713" indent="-112713">
              <a:defRPr sz="1400">
                <a:solidFill>
                  <a:schemeClr val="accent5"/>
                </a:solidFill>
              </a:defRPr>
            </a:lvl1pPr>
            <a:lvl2pPr marL="233363" indent="-120650">
              <a:defRPr sz="1400">
                <a:solidFill>
                  <a:schemeClr val="accent5"/>
                </a:solidFill>
              </a:defRPr>
            </a:lvl2pPr>
            <a:lvl3pPr marL="344488" indent="-111125">
              <a:defRPr sz="1400">
                <a:solidFill>
                  <a:schemeClr val="accent5"/>
                </a:solidFill>
              </a:defRPr>
            </a:lvl3pPr>
            <a:lvl4pPr>
              <a:defRPr sz="1400">
                <a:solidFill>
                  <a:schemeClr val="accent5"/>
                </a:solidFill>
              </a:defRPr>
            </a:lvl4pPr>
            <a:lvl5pPr>
              <a:defRPr sz="1400">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B1AAC5E-8C0F-46D6-B0C1-6E5ACE467189}"/>
              </a:ext>
            </a:extLst>
          </p:cNvPr>
          <p:cNvSpPr>
            <a:spLocks noGrp="1"/>
          </p:cNvSpPr>
          <p:nvPr>
            <p:ph type="ftr" sz="quarter" idx="11"/>
          </p:nvPr>
        </p:nvSpPr>
        <p:spPr>
          <a:xfrm>
            <a:off x="1190445" y="6356350"/>
            <a:ext cx="9834112" cy="365125"/>
          </a:xfrm>
        </p:spPr>
        <p:txBody>
          <a:bodyPr/>
          <a:lstStyle>
            <a:lvl1pPr>
              <a:defRPr>
                <a:solidFill>
                  <a:schemeClr val="accent5"/>
                </a:solidFill>
              </a:defRPr>
            </a:lvl1pPr>
          </a:lstStyle>
          <a:p>
            <a:r>
              <a:rPr lang="pl-PL" dirty="0"/>
              <a:t>ZE MHDV Ecosystem Strategy </a:t>
            </a:r>
            <a:endParaRPr lang="en-US" dirty="0"/>
          </a:p>
        </p:txBody>
      </p:sp>
      <p:sp>
        <p:nvSpPr>
          <p:cNvPr id="6" name="Slide Number Placeholder 5">
            <a:extLst>
              <a:ext uri="{FF2B5EF4-FFF2-40B4-BE49-F238E27FC236}">
                <a16:creationId xmlns:a16="http://schemas.microsoft.com/office/drawing/2014/main" id="{7D995006-0459-4254-A52F-F72A71139773}"/>
              </a:ext>
            </a:extLst>
          </p:cNvPr>
          <p:cNvSpPr>
            <a:spLocks noGrp="1"/>
          </p:cNvSpPr>
          <p:nvPr>
            <p:ph type="sldNum" sz="quarter" idx="12"/>
          </p:nvPr>
        </p:nvSpPr>
        <p:spPr/>
        <p:txBody>
          <a:bodyPr/>
          <a:lstStyle>
            <a:lvl1pPr>
              <a:defRPr>
                <a:solidFill>
                  <a:schemeClr val="accent5"/>
                </a:solidFill>
              </a:defRPr>
            </a:lvl1pPr>
          </a:lstStyle>
          <a:p>
            <a:fld id="{B75BCFC9-E82B-4944-A120-443CA75A443F}" type="slidenum">
              <a:rPr lang="en-US" smtClean="0"/>
              <a:pPr/>
              <a:t>‹#›</a:t>
            </a:fld>
            <a:endParaRPr lang="en-US"/>
          </a:p>
        </p:txBody>
      </p:sp>
    </p:spTree>
    <p:extLst>
      <p:ext uri="{BB962C8B-B14F-4D97-AF65-F5344CB8AC3E}">
        <p14:creationId xmlns:p14="http://schemas.microsoft.com/office/powerpoint/2010/main" val="2466089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ADDA6-1F05-4C37-BD6E-8A68553D2F88}"/>
              </a:ext>
            </a:extLst>
          </p:cNvPr>
          <p:cNvSpPr>
            <a:spLocks noGrp="1"/>
          </p:cNvSpPr>
          <p:nvPr>
            <p:ph type="title"/>
          </p:nvPr>
        </p:nvSpPr>
        <p:spPr/>
        <p:txBody>
          <a:bodyPr/>
          <a:lstStyle>
            <a:lvl1pPr>
              <a:defRPr>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8386001-C6A9-4BA3-98DF-8E0AE02CCE63}"/>
              </a:ext>
            </a:extLst>
          </p:cNvPr>
          <p:cNvSpPr>
            <a:spLocks noGrp="1"/>
          </p:cNvSpPr>
          <p:nvPr>
            <p:ph idx="1"/>
          </p:nvPr>
        </p:nvSpPr>
        <p:spPr>
          <a:xfrm>
            <a:off x="267419" y="1311215"/>
            <a:ext cx="5739441" cy="4908430"/>
          </a:xfrm>
        </p:spPr>
        <p:txBody>
          <a:bodyPr>
            <a:noAutofit/>
          </a:bodyPr>
          <a:lstStyle>
            <a:lvl1pPr marL="112713" indent="-112713">
              <a:defRPr sz="1400">
                <a:solidFill>
                  <a:schemeClr val="accent5"/>
                </a:solidFill>
              </a:defRPr>
            </a:lvl1pPr>
            <a:lvl2pPr marL="233363" indent="-120650">
              <a:defRPr sz="1400">
                <a:solidFill>
                  <a:schemeClr val="accent5"/>
                </a:solidFill>
              </a:defRPr>
            </a:lvl2pPr>
            <a:lvl3pPr marL="344488" indent="-111125">
              <a:defRPr sz="1400">
                <a:solidFill>
                  <a:schemeClr val="accent5"/>
                </a:solidFill>
              </a:defRPr>
            </a:lvl3pPr>
            <a:lvl4pPr>
              <a:defRPr sz="1400">
                <a:solidFill>
                  <a:schemeClr val="accent5"/>
                </a:solidFill>
              </a:defRPr>
            </a:lvl4pPr>
            <a:lvl5pPr>
              <a:defRPr sz="1400">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B1AAC5E-8C0F-46D6-B0C1-6E5ACE467189}"/>
              </a:ext>
            </a:extLst>
          </p:cNvPr>
          <p:cNvSpPr>
            <a:spLocks noGrp="1"/>
          </p:cNvSpPr>
          <p:nvPr>
            <p:ph type="ftr" sz="quarter" idx="11"/>
          </p:nvPr>
        </p:nvSpPr>
        <p:spPr>
          <a:xfrm>
            <a:off x="1181820" y="6356350"/>
            <a:ext cx="9842738" cy="365125"/>
          </a:xfrm>
        </p:spPr>
        <p:txBody>
          <a:bodyPr/>
          <a:lstStyle>
            <a:lvl1pPr>
              <a:defRPr>
                <a:solidFill>
                  <a:schemeClr val="accent5"/>
                </a:solidFill>
              </a:defRPr>
            </a:lvl1pPr>
          </a:lstStyle>
          <a:p>
            <a:r>
              <a:rPr lang="pl-PL" dirty="0"/>
              <a:t>ZE MHDV Ecosystem Strategy </a:t>
            </a:r>
            <a:endParaRPr lang="en-US" dirty="0"/>
          </a:p>
        </p:txBody>
      </p:sp>
      <p:sp>
        <p:nvSpPr>
          <p:cNvPr id="6" name="Slide Number Placeholder 5">
            <a:extLst>
              <a:ext uri="{FF2B5EF4-FFF2-40B4-BE49-F238E27FC236}">
                <a16:creationId xmlns:a16="http://schemas.microsoft.com/office/drawing/2014/main" id="{7D995006-0459-4254-A52F-F72A71139773}"/>
              </a:ext>
            </a:extLst>
          </p:cNvPr>
          <p:cNvSpPr>
            <a:spLocks noGrp="1"/>
          </p:cNvSpPr>
          <p:nvPr>
            <p:ph type="sldNum" sz="quarter" idx="12"/>
          </p:nvPr>
        </p:nvSpPr>
        <p:spPr/>
        <p:txBody>
          <a:bodyPr/>
          <a:lstStyle>
            <a:lvl1pPr>
              <a:defRPr>
                <a:solidFill>
                  <a:schemeClr val="accent5"/>
                </a:solidFill>
              </a:defRPr>
            </a:lvl1pPr>
          </a:lstStyle>
          <a:p>
            <a:fld id="{B75BCFC9-E82B-4944-A120-443CA75A443F}" type="slidenum">
              <a:rPr lang="en-US" smtClean="0"/>
              <a:pPr/>
              <a:t>‹#›</a:t>
            </a:fld>
            <a:endParaRPr lang="en-US"/>
          </a:p>
        </p:txBody>
      </p:sp>
      <p:sp>
        <p:nvSpPr>
          <p:cNvPr id="7" name="Content Placeholder 2">
            <a:extLst>
              <a:ext uri="{FF2B5EF4-FFF2-40B4-BE49-F238E27FC236}">
                <a16:creationId xmlns:a16="http://schemas.microsoft.com/office/drawing/2014/main" id="{3F3DAFCE-DA6F-4920-A053-F533C08606C4}"/>
              </a:ext>
            </a:extLst>
          </p:cNvPr>
          <p:cNvSpPr>
            <a:spLocks noGrp="1"/>
          </p:cNvSpPr>
          <p:nvPr>
            <p:ph idx="13"/>
          </p:nvPr>
        </p:nvSpPr>
        <p:spPr>
          <a:xfrm>
            <a:off x="6096000" y="1311215"/>
            <a:ext cx="5782574" cy="4908430"/>
          </a:xfrm>
        </p:spPr>
        <p:txBody>
          <a:bodyPr>
            <a:noAutofit/>
          </a:bodyPr>
          <a:lstStyle>
            <a:lvl1pPr marL="112713" indent="-112713">
              <a:defRPr sz="1400">
                <a:solidFill>
                  <a:schemeClr val="accent5"/>
                </a:solidFill>
              </a:defRPr>
            </a:lvl1pPr>
            <a:lvl2pPr marL="233363" indent="-120650">
              <a:defRPr sz="1400">
                <a:solidFill>
                  <a:schemeClr val="accent5"/>
                </a:solidFill>
              </a:defRPr>
            </a:lvl2pPr>
            <a:lvl3pPr marL="344488" indent="-111125">
              <a:defRPr sz="1400">
                <a:solidFill>
                  <a:schemeClr val="accent5"/>
                </a:solidFill>
              </a:defRPr>
            </a:lvl3pPr>
            <a:lvl4pPr>
              <a:defRPr sz="1400">
                <a:solidFill>
                  <a:schemeClr val="accent5"/>
                </a:solidFill>
              </a:defRPr>
            </a:lvl4pPr>
            <a:lvl5pPr>
              <a:defRPr sz="1400">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4411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79A0DA-F06A-457F-B23E-45EA0A1330C7}"/>
              </a:ext>
            </a:extLst>
          </p:cNvPr>
          <p:cNvSpPr>
            <a:spLocks noGrp="1"/>
          </p:cNvSpPr>
          <p:nvPr>
            <p:ph type="ftr" sz="quarter" idx="11"/>
          </p:nvPr>
        </p:nvSpPr>
        <p:spPr/>
        <p:txBody>
          <a:bodyPr/>
          <a:lstStyle/>
          <a:p>
            <a:r>
              <a:rPr lang="pl-PL" dirty="0"/>
              <a:t>ZE MHDV Ecosystem Strategy </a:t>
            </a:r>
            <a:endParaRPr lang="en-US" dirty="0"/>
          </a:p>
        </p:txBody>
      </p:sp>
      <p:sp>
        <p:nvSpPr>
          <p:cNvPr id="4" name="Slide Number Placeholder 3">
            <a:extLst>
              <a:ext uri="{FF2B5EF4-FFF2-40B4-BE49-F238E27FC236}">
                <a16:creationId xmlns:a16="http://schemas.microsoft.com/office/drawing/2014/main" id="{E7F625CA-F26E-46B6-9DF7-4FC0A0B437E1}"/>
              </a:ext>
            </a:extLst>
          </p:cNvPr>
          <p:cNvSpPr>
            <a:spLocks noGrp="1"/>
          </p:cNvSpPr>
          <p:nvPr>
            <p:ph type="sldNum" sz="quarter" idx="12"/>
          </p:nvPr>
        </p:nvSpPr>
        <p:spPr/>
        <p:txBody>
          <a:bodyPr/>
          <a:lstStyle/>
          <a:p>
            <a:fld id="{B75BCFC9-E82B-4944-A120-443CA75A443F}" type="slidenum">
              <a:rPr lang="en-US" smtClean="0"/>
              <a:t>‹#›</a:t>
            </a:fld>
            <a:endParaRPr lang="en-US"/>
          </a:p>
        </p:txBody>
      </p:sp>
    </p:spTree>
    <p:extLst>
      <p:ext uri="{BB962C8B-B14F-4D97-AF65-F5344CB8AC3E}">
        <p14:creationId xmlns:p14="http://schemas.microsoft.com/office/powerpoint/2010/main" val="2375129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FCA7-949F-4A5A-8C4A-0F2EF13F0A3B}"/>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C1CD89E1-880E-455E-BEC0-5ABDEE606675}"/>
              </a:ext>
            </a:extLst>
          </p:cNvPr>
          <p:cNvSpPr>
            <a:spLocks noGrp="1"/>
          </p:cNvSpPr>
          <p:nvPr>
            <p:ph type="ftr" sz="quarter" idx="10"/>
          </p:nvPr>
        </p:nvSpPr>
        <p:spPr/>
        <p:txBody>
          <a:bodyPr/>
          <a:lstStyle>
            <a:lvl1pPr>
              <a:defRPr>
                <a:solidFill>
                  <a:schemeClr val="bg1"/>
                </a:solidFill>
              </a:defRPr>
            </a:lvl1pPr>
          </a:lstStyle>
          <a:p>
            <a:r>
              <a:rPr lang="pl-PL" dirty="0"/>
              <a:t>ZE MHDV Ecosystem Strategy </a:t>
            </a:r>
            <a:endParaRPr lang="en-US" dirty="0"/>
          </a:p>
        </p:txBody>
      </p:sp>
      <p:sp>
        <p:nvSpPr>
          <p:cNvPr id="4" name="Slide Number Placeholder 3">
            <a:extLst>
              <a:ext uri="{FF2B5EF4-FFF2-40B4-BE49-F238E27FC236}">
                <a16:creationId xmlns:a16="http://schemas.microsoft.com/office/drawing/2014/main" id="{0244CF57-DFBC-4C3A-96B7-ED6758B19DB0}"/>
              </a:ext>
            </a:extLst>
          </p:cNvPr>
          <p:cNvSpPr>
            <a:spLocks noGrp="1"/>
          </p:cNvSpPr>
          <p:nvPr>
            <p:ph type="sldNum" sz="quarter" idx="11"/>
          </p:nvPr>
        </p:nvSpPr>
        <p:spPr/>
        <p:txBody>
          <a:bodyPr/>
          <a:lstStyle>
            <a:lvl1pPr>
              <a:defRPr>
                <a:solidFill>
                  <a:schemeClr val="bg1"/>
                </a:solidFill>
              </a:defRPr>
            </a:lvl1pPr>
          </a:lstStyle>
          <a:p>
            <a:fld id="{B75BCFC9-E82B-4944-A120-443CA75A443F}" type="slidenum">
              <a:rPr lang="en-US" smtClean="0"/>
              <a:pPr/>
              <a:t>‹#›</a:t>
            </a:fld>
            <a:endParaRPr lang="en-US"/>
          </a:p>
        </p:txBody>
      </p:sp>
      <p:pic>
        <p:nvPicPr>
          <p:cNvPr id="1026" name="Picture 2" descr="NJEDA">
            <a:extLst>
              <a:ext uri="{FF2B5EF4-FFF2-40B4-BE49-F238E27FC236}">
                <a16:creationId xmlns:a16="http://schemas.microsoft.com/office/drawing/2014/main" id="{8B9F901E-1767-4CF4-98B5-9D23880C91C5}"/>
              </a:ext>
            </a:extLst>
          </p:cNvPr>
          <p:cNvPicPr>
            <a:picLocks noChangeAspect="1" noChangeArrowheads="1"/>
          </p:cNvPicPr>
          <p:nvPr userDrawn="1"/>
        </p:nvPicPr>
        <p:blipFill>
          <a:blip r:embed="rId2">
            <a:biLevel thresh="5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16983" y="6381765"/>
            <a:ext cx="941832" cy="315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100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FCA7-949F-4A5A-8C4A-0F2EF13F0A3B}"/>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C1CD89E1-880E-455E-BEC0-5ABDEE606675}"/>
              </a:ext>
            </a:extLst>
          </p:cNvPr>
          <p:cNvSpPr>
            <a:spLocks noGrp="1"/>
          </p:cNvSpPr>
          <p:nvPr>
            <p:ph type="ftr" sz="quarter" idx="10"/>
          </p:nvPr>
        </p:nvSpPr>
        <p:spPr/>
        <p:txBody>
          <a:bodyPr/>
          <a:lstStyle>
            <a:lvl1pPr>
              <a:defRPr>
                <a:solidFill>
                  <a:schemeClr val="bg1"/>
                </a:solidFill>
              </a:defRPr>
            </a:lvl1pPr>
          </a:lstStyle>
          <a:p>
            <a:r>
              <a:rPr lang="pl-PL" dirty="0"/>
              <a:t>ZE MHDV Ecosystem Strategy </a:t>
            </a:r>
            <a:endParaRPr lang="en-US" dirty="0"/>
          </a:p>
        </p:txBody>
      </p:sp>
      <p:sp>
        <p:nvSpPr>
          <p:cNvPr id="4" name="Slide Number Placeholder 3">
            <a:extLst>
              <a:ext uri="{FF2B5EF4-FFF2-40B4-BE49-F238E27FC236}">
                <a16:creationId xmlns:a16="http://schemas.microsoft.com/office/drawing/2014/main" id="{0244CF57-DFBC-4C3A-96B7-ED6758B19DB0}"/>
              </a:ext>
            </a:extLst>
          </p:cNvPr>
          <p:cNvSpPr>
            <a:spLocks noGrp="1"/>
          </p:cNvSpPr>
          <p:nvPr>
            <p:ph type="sldNum" sz="quarter" idx="11"/>
          </p:nvPr>
        </p:nvSpPr>
        <p:spPr/>
        <p:txBody>
          <a:bodyPr/>
          <a:lstStyle>
            <a:lvl1pPr>
              <a:defRPr>
                <a:solidFill>
                  <a:schemeClr val="bg1"/>
                </a:solidFill>
              </a:defRPr>
            </a:lvl1pPr>
          </a:lstStyle>
          <a:p>
            <a:fld id="{B75BCFC9-E82B-4944-A120-443CA75A443F}" type="slidenum">
              <a:rPr lang="en-US" smtClean="0"/>
              <a:pPr/>
              <a:t>‹#›</a:t>
            </a:fld>
            <a:endParaRPr lang="en-US"/>
          </a:p>
        </p:txBody>
      </p:sp>
      <p:pic>
        <p:nvPicPr>
          <p:cNvPr id="1026" name="Picture 2" descr="NJEDA">
            <a:extLst>
              <a:ext uri="{FF2B5EF4-FFF2-40B4-BE49-F238E27FC236}">
                <a16:creationId xmlns:a16="http://schemas.microsoft.com/office/drawing/2014/main" id="{8B9F901E-1767-4CF4-98B5-9D23880C91C5}"/>
              </a:ext>
            </a:extLst>
          </p:cNvPr>
          <p:cNvPicPr>
            <a:picLocks noChangeAspect="1" noChangeArrowheads="1"/>
          </p:cNvPicPr>
          <p:nvPr userDrawn="1"/>
        </p:nvPicPr>
        <p:blipFill>
          <a:blip r:embed="rId2">
            <a:biLevel thresh="5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16983" y="6381765"/>
            <a:ext cx="941832" cy="315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208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FCA7-949F-4A5A-8C4A-0F2EF13F0A3B}"/>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C1CD89E1-880E-455E-BEC0-5ABDEE606675}"/>
              </a:ext>
            </a:extLst>
          </p:cNvPr>
          <p:cNvSpPr>
            <a:spLocks noGrp="1"/>
          </p:cNvSpPr>
          <p:nvPr>
            <p:ph type="ftr" sz="quarter" idx="10"/>
          </p:nvPr>
        </p:nvSpPr>
        <p:spPr/>
        <p:txBody>
          <a:bodyPr/>
          <a:lstStyle>
            <a:lvl1pPr>
              <a:defRPr>
                <a:solidFill>
                  <a:schemeClr val="bg1"/>
                </a:solidFill>
              </a:defRPr>
            </a:lvl1pPr>
          </a:lstStyle>
          <a:p>
            <a:r>
              <a:rPr lang="pl-PL" dirty="0"/>
              <a:t>ZE MHDV Ecosystem Strategy </a:t>
            </a:r>
            <a:endParaRPr lang="en-US" dirty="0"/>
          </a:p>
        </p:txBody>
      </p:sp>
      <p:sp>
        <p:nvSpPr>
          <p:cNvPr id="4" name="Slide Number Placeholder 3">
            <a:extLst>
              <a:ext uri="{FF2B5EF4-FFF2-40B4-BE49-F238E27FC236}">
                <a16:creationId xmlns:a16="http://schemas.microsoft.com/office/drawing/2014/main" id="{0244CF57-DFBC-4C3A-96B7-ED6758B19DB0}"/>
              </a:ext>
            </a:extLst>
          </p:cNvPr>
          <p:cNvSpPr>
            <a:spLocks noGrp="1"/>
          </p:cNvSpPr>
          <p:nvPr>
            <p:ph type="sldNum" sz="quarter" idx="11"/>
          </p:nvPr>
        </p:nvSpPr>
        <p:spPr/>
        <p:txBody>
          <a:bodyPr/>
          <a:lstStyle>
            <a:lvl1pPr>
              <a:defRPr>
                <a:solidFill>
                  <a:schemeClr val="bg1"/>
                </a:solidFill>
              </a:defRPr>
            </a:lvl1pPr>
          </a:lstStyle>
          <a:p>
            <a:fld id="{B75BCFC9-E82B-4944-A120-443CA75A443F}" type="slidenum">
              <a:rPr lang="en-US" smtClean="0"/>
              <a:pPr/>
              <a:t>‹#›</a:t>
            </a:fld>
            <a:endParaRPr lang="en-US"/>
          </a:p>
        </p:txBody>
      </p:sp>
      <p:pic>
        <p:nvPicPr>
          <p:cNvPr id="1026" name="Picture 2" descr="NJEDA">
            <a:extLst>
              <a:ext uri="{FF2B5EF4-FFF2-40B4-BE49-F238E27FC236}">
                <a16:creationId xmlns:a16="http://schemas.microsoft.com/office/drawing/2014/main" id="{8B9F901E-1767-4CF4-98B5-9D23880C91C5}"/>
              </a:ext>
            </a:extLst>
          </p:cNvPr>
          <p:cNvPicPr>
            <a:picLocks noChangeAspect="1" noChangeArrowheads="1"/>
          </p:cNvPicPr>
          <p:nvPr userDrawn="1"/>
        </p:nvPicPr>
        <p:blipFill>
          <a:blip r:embed="rId2">
            <a:biLevel thresh="5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16983" y="6381765"/>
            <a:ext cx="941832" cy="315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504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7D29A-F22E-B6C7-5E89-9F319CEAEA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46700A-1BA8-07BB-028A-450A1B6C85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20C016-D83C-FE2F-4127-9509CBDB40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C87076-29CA-C788-18C1-84CE6980EE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BAD0EE-D19C-6766-5729-162A4F1F9F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B4C6B4-49AA-C640-A2F6-BDAF3FC502D3}"/>
              </a:ext>
            </a:extLst>
          </p:cNvPr>
          <p:cNvSpPr>
            <a:spLocks noGrp="1"/>
          </p:cNvSpPr>
          <p:nvPr>
            <p:ph type="dt" sz="half" idx="10"/>
          </p:nvPr>
        </p:nvSpPr>
        <p:spPr/>
        <p:txBody>
          <a:bodyPr/>
          <a:lstStyle/>
          <a:p>
            <a:fld id="{6FE5F2D4-7734-47A2-B7E7-38CC87108F99}" type="datetimeFigureOut">
              <a:rPr lang="en-US" smtClean="0"/>
              <a:t>3/24/2023</a:t>
            </a:fld>
            <a:endParaRPr lang="en-US"/>
          </a:p>
        </p:txBody>
      </p:sp>
      <p:sp>
        <p:nvSpPr>
          <p:cNvPr id="8" name="Footer Placeholder 7">
            <a:extLst>
              <a:ext uri="{FF2B5EF4-FFF2-40B4-BE49-F238E27FC236}">
                <a16:creationId xmlns:a16="http://schemas.microsoft.com/office/drawing/2014/main" id="{73884AB6-66B9-37DB-E1D9-40161DC3B3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6A2797-CDF6-6CB7-F8AB-A12BA2ED795E}"/>
              </a:ext>
            </a:extLst>
          </p:cNvPr>
          <p:cNvSpPr>
            <a:spLocks noGrp="1"/>
          </p:cNvSpPr>
          <p:nvPr>
            <p:ph type="sldNum" sz="quarter" idx="12"/>
          </p:nvPr>
        </p:nvSpPr>
        <p:spPr/>
        <p:txBody>
          <a:bodyPr/>
          <a:lstStyle/>
          <a:p>
            <a:fld id="{FBC108C5-C495-407D-A05D-4105F973F826}" type="slidenum">
              <a:rPr lang="en-US" smtClean="0"/>
              <a:t>‹#›</a:t>
            </a:fld>
            <a:endParaRPr lang="en-US"/>
          </a:p>
        </p:txBody>
      </p:sp>
    </p:spTree>
    <p:extLst>
      <p:ext uri="{BB962C8B-B14F-4D97-AF65-F5344CB8AC3E}">
        <p14:creationId xmlns:p14="http://schemas.microsoft.com/office/powerpoint/2010/main" val="2344677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4BAD6C-2EC9-43B4-8EF9-E87D13B79F6C}"/>
              </a:ext>
            </a:extLst>
          </p:cNvPr>
          <p:cNvSpPr>
            <a:spLocks noGrp="1"/>
          </p:cNvSpPr>
          <p:nvPr>
            <p:ph type="title"/>
          </p:nvPr>
        </p:nvSpPr>
        <p:spPr>
          <a:xfrm>
            <a:off x="267419" y="370935"/>
            <a:ext cx="11611155" cy="87989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5F0738EA-84B2-4014-8697-C40BA9BEE884}"/>
              </a:ext>
            </a:extLst>
          </p:cNvPr>
          <p:cNvSpPr>
            <a:spLocks noGrp="1"/>
          </p:cNvSpPr>
          <p:nvPr>
            <p:ph type="body" idx="1"/>
          </p:nvPr>
        </p:nvSpPr>
        <p:spPr>
          <a:xfrm>
            <a:off x="267419" y="1311215"/>
            <a:ext cx="11611155" cy="490843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B9BA662-E1A5-4A1A-BC83-7D5AB422799B}"/>
              </a:ext>
            </a:extLst>
          </p:cNvPr>
          <p:cNvSpPr>
            <a:spLocks noGrp="1"/>
          </p:cNvSpPr>
          <p:nvPr>
            <p:ph type="ftr" sz="quarter" idx="3"/>
          </p:nvPr>
        </p:nvSpPr>
        <p:spPr>
          <a:xfrm>
            <a:off x="1185392" y="6356350"/>
            <a:ext cx="9839165" cy="365125"/>
          </a:xfrm>
          <a:prstGeom prst="rect">
            <a:avLst/>
          </a:prstGeom>
        </p:spPr>
        <p:txBody>
          <a:bodyPr vert="horz" lIns="91440" tIns="45720" rIns="91440" bIns="45720" rtlCol="0" anchor="ctr"/>
          <a:lstStyle>
            <a:lvl1pPr algn="l">
              <a:defRPr sz="1000">
                <a:solidFill>
                  <a:schemeClr val="accent5"/>
                </a:solidFill>
              </a:defRPr>
            </a:lvl1pPr>
          </a:lstStyle>
          <a:p>
            <a:r>
              <a:rPr lang="pl-PL" dirty="0"/>
              <a:t>ZE MHDV Ecosystem Strategy </a:t>
            </a:r>
            <a:endParaRPr lang="en-US" dirty="0"/>
          </a:p>
        </p:txBody>
      </p:sp>
      <p:sp>
        <p:nvSpPr>
          <p:cNvPr id="6" name="Slide Number Placeholder 5">
            <a:extLst>
              <a:ext uri="{FF2B5EF4-FFF2-40B4-BE49-F238E27FC236}">
                <a16:creationId xmlns:a16="http://schemas.microsoft.com/office/drawing/2014/main" id="{E57BDAE8-B664-442F-9561-DA4C451709EA}"/>
              </a:ext>
            </a:extLst>
          </p:cNvPr>
          <p:cNvSpPr>
            <a:spLocks noGrp="1"/>
          </p:cNvSpPr>
          <p:nvPr>
            <p:ph type="sldNum" sz="quarter" idx="4"/>
          </p:nvPr>
        </p:nvSpPr>
        <p:spPr>
          <a:xfrm>
            <a:off x="11114458" y="6356350"/>
            <a:ext cx="764116" cy="365125"/>
          </a:xfrm>
          <a:prstGeom prst="rect">
            <a:avLst/>
          </a:prstGeom>
        </p:spPr>
        <p:txBody>
          <a:bodyPr vert="horz" lIns="91440" tIns="45720" rIns="91440" bIns="45720" rtlCol="0" anchor="ctr"/>
          <a:lstStyle>
            <a:lvl1pPr algn="r">
              <a:defRPr sz="1000" b="1">
                <a:solidFill>
                  <a:schemeClr val="accent5"/>
                </a:solidFill>
              </a:defRPr>
            </a:lvl1pPr>
          </a:lstStyle>
          <a:p>
            <a:fld id="{B75BCFC9-E82B-4944-A120-443CA75A443F}" type="slidenum">
              <a:rPr lang="en-US" smtClean="0"/>
              <a:pPr/>
              <a:t>‹#›</a:t>
            </a:fld>
            <a:endParaRPr lang="en-US"/>
          </a:p>
        </p:txBody>
      </p:sp>
      <p:sp>
        <p:nvSpPr>
          <p:cNvPr id="24" name="Rectangle 23">
            <a:extLst>
              <a:ext uri="{FF2B5EF4-FFF2-40B4-BE49-F238E27FC236}">
                <a16:creationId xmlns:a16="http://schemas.microsoft.com/office/drawing/2014/main" id="{06421D41-0F2E-4598-81CB-BE685D7D3BE0}"/>
              </a:ext>
            </a:extLst>
          </p:cNvPr>
          <p:cNvSpPr/>
          <p:nvPr userDrawn="1"/>
        </p:nvSpPr>
        <p:spPr>
          <a:xfrm>
            <a:off x="0" y="0"/>
            <a:ext cx="13874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 descr="NJEDA">
            <a:extLst>
              <a:ext uri="{FF2B5EF4-FFF2-40B4-BE49-F238E27FC236}">
                <a16:creationId xmlns:a16="http://schemas.microsoft.com/office/drawing/2014/main" id="{E694E239-0933-4F58-ABA3-CCCD7EE57E31}"/>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28642" y="6381765"/>
            <a:ext cx="938801" cy="314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753950"/>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8" r:id="rId4"/>
    <p:sldLayoutId id="2147483655" r:id="rId5"/>
    <p:sldLayoutId id="2147483656" r:id="rId6"/>
    <p:sldLayoutId id="2147483659" r:id="rId7"/>
    <p:sldLayoutId id="2147483660" r:id="rId8"/>
    <p:sldLayoutId id="2147483661" r:id="rId9"/>
  </p:sldLayoutIdLst>
  <p:hf hdr="0" dt="0"/>
  <p:txStyles>
    <p:titleStyle>
      <a:lvl1pPr algn="l" defTabSz="914400" rtl="0" eaLnBrk="1" latinLnBrk="0" hangingPunct="1">
        <a:lnSpc>
          <a:spcPct val="90000"/>
        </a:lnSpc>
        <a:spcBef>
          <a:spcPct val="0"/>
        </a:spcBef>
        <a:buNone/>
        <a:defRPr sz="2800" b="1" kern="1200">
          <a:solidFill>
            <a:schemeClr val="accent5"/>
          </a:solidFill>
          <a:latin typeface="+mj-lt"/>
          <a:ea typeface="+mj-ea"/>
          <a:cs typeface="+mj-cs"/>
        </a:defRPr>
      </a:lvl1pPr>
    </p:titleStyle>
    <p:bodyStyle>
      <a:lvl1pPr marL="112713" indent="-112713" algn="l" defTabSz="914400" rtl="0" eaLnBrk="1" latinLnBrk="0" hangingPunct="1">
        <a:lnSpc>
          <a:spcPct val="90000"/>
        </a:lnSpc>
        <a:spcBef>
          <a:spcPts val="1000"/>
        </a:spcBef>
        <a:buFont typeface="Arial" panose="020B0604020202020204" pitchFamily="34" charset="0"/>
        <a:buChar char="•"/>
        <a:defRPr sz="1400" kern="1200">
          <a:solidFill>
            <a:schemeClr val="accent5"/>
          </a:solidFill>
          <a:latin typeface="+mn-lt"/>
          <a:ea typeface="+mn-ea"/>
          <a:cs typeface="+mn-cs"/>
        </a:defRPr>
      </a:lvl1pPr>
      <a:lvl2pPr marL="233363" indent="-120650" algn="l" defTabSz="914400" rtl="0" eaLnBrk="1" latinLnBrk="0" hangingPunct="1">
        <a:lnSpc>
          <a:spcPct val="90000"/>
        </a:lnSpc>
        <a:spcBef>
          <a:spcPts val="500"/>
        </a:spcBef>
        <a:buFont typeface="Arial" panose="020B0604020202020204" pitchFamily="34" charset="0"/>
        <a:buChar char="•"/>
        <a:defRPr sz="1400" kern="1200">
          <a:solidFill>
            <a:schemeClr val="accent5"/>
          </a:solidFill>
          <a:latin typeface="+mn-lt"/>
          <a:ea typeface="+mn-ea"/>
          <a:cs typeface="+mn-cs"/>
        </a:defRPr>
      </a:lvl2pPr>
      <a:lvl3pPr marL="344488" indent="-111125" algn="l" defTabSz="914400" rtl="0" eaLnBrk="1" latinLnBrk="0" hangingPunct="1">
        <a:lnSpc>
          <a:spcPct val="90000"/>
        </a:lnSpc>
        <a:spcBef>
          <a:spcPts val="500"/>
        </a:spcBef>
        <a:buFont typeface="Arial" panose="020B0604020202020204" pitchFamily="34" charset="0"/>
        <a:buChar char="•"/>
        <a:defRPr sz="1400" kern="1200">
          <a:solidFill>
            <a:schemeClr val="accent5"/>
          </a:solidFill>
          <a:latin typeface="+mn-lt"/>
          <a:ea typeface="+mn-ea"/>
          <a:cs typeface="+mn-cs"/>
        </a:defRPr>
      </a:lvl3pPr>
      <a:lvl4pPr marL="457200" indent="-112713" algn="l" defTabSz="914400" rtl="0" eaLnBrk="1" latinLnBrk="0" hangingPunct="1">
        <a:lnSpc>
          <a:spcPct val="90000"/>
        </a:lnSpc>
        <a:spcBef>
          <a:spcPts val="500"/>
        </a:spcBef>
        <a:buFont typeface="Arial" panose="020B0604020202020204" pitchFamily="34" charset="0"/>
        <a:buChar char="•"/>
        <a:defRPr sz="1400" kern="1200">
          <a:solidFill>
            <a:schemeClr val="accent5"/>
          </a:solidFill>
          <a:latin typeface="+mn-lt"/>
          <a:ea typeface="+mn-ea"/>
          <a:cs typeface="+mn-cs"/>
        </a:defRPr>
      </a:lvl4pPr>
      <a:lvl5pPr marL="569913" indent="-112713" algn="l" defTabSz="914400" rtl="0" eaLnBrk="1" latinLnBrk="0" hangingPunct="1">
        <a:lnSpc>
          <a:spcPct val="90000"/>
        </a:lnSpc>
        <a:spcBef>
          <a:spcPts val="500"/>
        </a:spcBef>
        <a:buFont typeface="Arial" panose="020B0604020202020204" pitchFamily="34" charset="0"/>
        <a:buChar char="•"/>
        <a:defRPr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png"/><Relationship Id="rId7" Type="http://schemas.openxmlformats.org/officeDocument/2006/relationships/diagramQuickStyle" Target="../diagrams/quickStyle1.xml"/><Relationship Id="rId2" Type="http://schemas.microsoft.com/office/2018/10/relationships/comments" Target="../comments/modernComment_7FE4DF8A_3E71DCA8.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1.png"/><Relationship Id="rId9" Type="http://schemas.microsoft.com/office/2007/relationships/diagramDrawing" Target="../diagrams/drawing1.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2.png"/><Relationship Id="rId7" Type="http://schemas.openxmlformats.org/officeDocument/2006/relationships/diagramQuickStyle" Target="../diagrams/quickStyle2.xml"/><Relationship Id="rId2" Type="http://schemas.microsoft.com/office/2018/10/relationships/comments" Target="../comments/modernComment_7FE4DF8E_19FC78CC.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3.png"/><Relationship Id="rId9" Type="http://schemas.microsoft.com/office/2007/relationships/diagramDrawing" Target="../diagrams/drawing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6.png"/><Relationship Id="rId7" Type="http://schemas.openxmlformats.org/officeDocument/2006/relationships/diagramColors" Target="../diagrams/colors4.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7.png"/><Relationship Id="rId7" Type="http://schemas.openxmlformats.org/officeDocument/2006/relationships/diagramColors" Target="../diagrams/colors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0.png"/><Relationship Id="rId7" Type="http://schemas.openxmlformats.org/officeDocument/2006/relationships/diagramColors" Target="../diagrams/colors6.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hyperlink" Target="http://www.njeda.com/njzi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nj.gov/treasury/revenue/gettingregistered.s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16.state.nj.us/NJ_PREMIER_EBIZ/jsp/home.jsp" TargetMode="External"/><Relationship Id="rId4" Type="http://schemas.openxmlformats.org/officeDocument/2006/relationships/hyperlink" Target="https://www.njportal.com/DOR/SBERegistry"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njeda.com/njzi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programs.njeda.com/en-US/" TargetMode="External"/><Relationship Id="rId4" Type="http://schemas.openxmlformats.org/officeDocument/2006/relationships/hyperlink" Target="https://njeda.powerappsportals.us/en-US/Account/Login/Register?returnUrl=%2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mailto:njzip-help@ejb.Rutgers.edu" TargetMode="External"/><Relationship Id="rId2" Type="http://schemas.openxmlformats.org/officeDocument/2006/relationships/hyperlink" Target="https://vtc.rutgers.edu/njzip/" TargetMode="Externa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98FB09-74CD-4E57-95E2-F1D606534848}"/>
              </a:ext>
            </a:extLst>
          </p:cNvPr>
          <p:cNvSpPr>
            <a:spLocks noGrp="1"/>
          </p:cNvSpPr>
          <p:nvPr>
            <p:ph type="sldNum" sz="quarter" idx="12"/>
          </p:nvPr>
        </p:nvSpPr>
        <p:spPr/>
        <p:txBody>
          <a:bodyPr/>
          <a:lstStyle/>
          <a:p>
            <a:fld id="{B75BCFC9-E82B-4944-A120-443CA75A443F}" type="slidenum">
              <a:rPr lang="en-US" smtClean="0"/>
              <a:t>1</a:t>
            </a:fld>
            <a:endParaRPr lang="en-US"/>
          </a:p>
        </p:txBody>
      </p:sp>
      <p:pic>
        <p:nvPicPr>
          <p:cNvPr id="4" name="Picture 3" descr="A picture containing text, sign, vector graphics&#10;&#10;Description automatically generated">
            <a:extLst>
              <a:ext uri="{FF2B5EF4-FFF2-40B4-BE49-F238E27FC236}">
                <a16:creationId xmlns:a16="http://schemas.microsoft.com/office/drawing/2014/main" id="{B3673439-B5FA-4C3F-9B6F-ACC9A71D80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 y="698887"/>
            <a:ext cx="5153025" cy="5077590"/>
          </a:xfrm>
          <a:prstGeom prst="rect">
            <a:avLst/>
          </a:prstGeom>
        </p:spPr>
      </p:pic>
      <p:sp>
        <p:nvSpPr>
          <p:cNvPr id="5" name="Title 1">
            <a:extLst>
              <a:ext uri="{FF2B5EF4-FFF2-40B4-BE49-F238E27FC236}">
                <a16:creationId xmlns:a16="http://schemas.microsoft.com/office/drawing/2014/main" id="{0DB6BCC8-CA7C-47A0-BA7A-20D024457E5B}"/>
              </a:ext>
            </a:extLst>
          </p:cNvPr>
          <p:cNvSpPr txBox="1">
            <a:spLocks/>
          </p:cNvSpPr>
          <p:nvPr/>
        </p:nvSpPr>
        <p:spPr>
          <a:xfrm>
            <a:off x="5208455" y="2202479"/>
            <a:ext cx="6736660" cy="3195992"/>
          </a:xfrm>
          <a:prstGeom prst="rect">
            <a:avLst/>
          </a:prstGeom>
        </p:spPr>
        <p:txBody>
          <a:bodyPr vert="horz" lIns="91440" tIns="45720" rIns="91440" bIns="45720" rtlCol="0" anchor="b">
            <a:normAutofit fontScale="82500" lnSpcReduction="20000"/>
          </a:bodyPr>
          <a:lstStyle>
            <a:lvl1pPr algn="l" defTabSz="914400" rtl="0" eaLnBrk="1" latinLnBrk="0" hangingPunct="1">
              <a:lnSpc>
                <a:spcPct val="90000"/>
              </a:lnSpc>
              <a:spcBef>
                <a:spcPct val="0"/>
              </a:spcBef>
              <a:buNone/>
              <a:defRPr sz="4800" b="1" kern="1200">
                <a:solidFill>
                  <a:schemeClr val="accent4"/>
                </a:solidFill>
                <a:latin typeface="+mj-lt"/>
                <a:ea typeface="+mj-ea"/>
                <a:cs typeface="+mj-cs"/>
              </a:defRPr>
            </a:lvl1pPr>
          </a:lstStyle>
          <a:p>
            <a:r>
              <a:rPr lang="en-US" sz="5300" dirty="0"/>
              <a:t>The webinar for purchasers will begin momentarily</a:t>
            </a:r>
          </a:p>
          <a:p>
            <a:endParaRPr lang="en-US" dirty="0"/>
          </a:p>
          <a:p>
            <a:r>
              <a:rPr lang="en-US" sz="2900" dirty="0"/>
              <a:t>				March 23, 12 PM</a:t>
            </a:r>
            <a:br>
              <a:rPr lang="en-US" dirty="0"/>
            </a:br>
            <a:br>
              <a:rPr lang="en-US" dirty="0"/>
            </a:br>
            <a:endParaRPr lang="en-US" b="0" dirty="0"/>
          </a:p>
        </p:txBody>
      </p:sp>
    </p:spTree>
    <p:extLst>
      <p:ext uri="{BB962C8B-B14F-4D97-AF65-F5344CB8AC3E}">
        <p14:creationId xmlns:p14="http://schemas.microsoft.com/office/powerpoint/2010/main" val="243186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390AF-1D69-4886-A5AB-F3C101B237B4}"/>
              </a:ext>
            </a:extLst>
          </p:cNvPr>
          <p:cNvSpPr>
            <a:spLocks noGrp="1"/>
          </p:cNvSpPr>
          <p:nvPr>
            <p:ph type="title"/>
          </p:nvPr>
        </p:nvSpPr>
        <p:spPr/>
        <p:txBody>
          <a:bodyPr/>
          <a:lstStyle/>
          <a:p>
            <a:r>
              <a:rPr lang="en-US" dirty="0"/>
              <a:t>Phase 2 Vouchers: Vehicle eligibility and base values</a:t>
            </a:r>
          </a:p>
        </p:txBody>
      </p:sp>
      <p:sp>
        <p:nvSpPr>
          <p:cNvPr id="118" name="Slide Number Placeholder 5">
            <a:extLst>
              <a:ext uri="{FF2B5EF4-FFF2-40B4-BE49-F238E27FC236}">
                <a16:creationId xmlns:a16="http://schemas.microsoft.com/office/drawing/2014/main" id="{F96C008C-321B-4B19-857A-F02EBB88D6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5BCFC9-E82B-4944-A120-443CA75A443F}" type="slidenum">
              <a:rPr kumimoji="0" lang="en-US" sz="1000" b="1" i="0" u="none" strike="noStrike" kern="1200" cap="none" spc="0" normalizeH="0" baseline="0" noProof="0" smtClean="0">
                <a:ln>
                  <a:noFill/>
                </a:ln>
                <a:solidFill>
                  <a:srgbClr val="002F4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1" i="0" u="none" strike="noStrike" kern="1200" cap="none" spc="0" normalizeH="0" baseline="0" noProof="0">
              <a:ln>
                <a:noFill/>
              </a:ln>
              <a:solidFill>
                <a:srgbClr val="002F42"/>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08A9185D-938E-4C78-919D-2C98EEE72A84}"/>
              </a:ext>
            </a:extLst>
          </p:cNvPr>
          <p:cNvSpPr txBox="1"/>
          <p:nvPr/>
        </p:nvSpPr>
        <p:spPr>
          <a:xfrm>
            <a:off x="172349" y="1488808"/>
            <a:ext cx="7523851" cy="5262979"/>
          </a:xfrm>
          <a:prstGeom prst="rect">
            <a:avLst/>
          </a:prstGeom>
          <a:noFill/>
        </p:spPr>
        <p:txBody>
          <a:bodyPr wrap="square" rtlCol="0">
            <a:spAutoFit/>
          </a:bodyPr>
          <a:lstStyle/>
          <a:p>
            <a:pPr lvl="1"/>
            <a:r>
              <a:rPr lang="en-US" sz="2400"/>
              <a:t>For Phase 2, any vehicle between Class 2b – Class 8, by weight (GVWR) </a:t>
            </a:r>
          </a:p>
          <a:p>
            <a:pPr lvl="1"/>
            <a:endParaRPr lang="en-US" sz="2400"/>
          </a:p>
          <a:p>
            <a:pPr lvl="1"/>
            <a:endParaRPr lang="en-US" sz="2400"/>
          </a:p>
          <a:p>
            <a:pPr lvl="1"/>
            <a:endParaRPr lang="en-US" sz="2400"/>
          </a:p>
          <a:p>
            <a:pPr lvl="1"/>
            <a:endParaRPr lang="en-US" sz="2400"/>
          </a:p>
          <a:p>
            <a:pPr lvl="1"/>
            <a:endParaRPr lang="en-US" sz="2400"/>
          </a:p>
          <a:p>
            <a:pPr lvl="1"/>
            <a:endParaRPr lang="en-US" sz="2400"/>
          </a:p>
          <a:p>
            <a:pPr lvl="1"/>
            <a:endParaRPr lang="en-US" sz="2400"/>
          </a:p>
          <a:p>
            <a:pPr lvl="1"/>
            <a:endParaRPr lang="en-US" sz="2400"/>
          </a:p>
          <a:p>
            <a:pPr lvl="1"/>
            <a:endParaRPr lang="en-US" sz="2400"/>
          </a:p>
          <a:p>
            <a:pPr lvl="1"/>
            <a:r>
              <a:rPr lang="en-US" sz="2400"/>
              <a:t>Trucks, buses, vans, specialty vehicles, etc. are all eligible in these ranges.</a:t>
            </a:r>
          </a:p>
          <a:p>
            <a:pPr lvl="1"/>
            <a:endParaRPr lang="en-US" sz="2400"/>
          </a:p>
        </p:txBody>
      </p:sp>
      <p:sp>
        <p:nvSpPr>
          <p:cNvPr id="12" name="TextBox 11">
            <a:extLst>
              <a:ext uri="{FF2B5EF4-FFF2-40B4-BE49-F238E27FC236}">
                <a16:creationId xmlns:a16="http://schemas.microsoft.com/office/drawing/2014/main" id="{9AE0D1DF-A639-47AE-9431-78B4F5A76C81}"/>
              </a:ext>
            </a:extLst>
          </p:cNvPr>
          <p:cNvSpPr txBox="1"/>
          <p:nvPr/>
        </p:nvSpPr>
        <p:spPr>
          <a:xfrm>
            <a:off x="8944316" y="901181"/>
            <a:ext cx="2897436" cy="276999"/>
          </a:xfrm>
          <a:prstGeom prst="rect">
            <a:avLst/>
          </a:prstGeom>
          <a:noFill/>
        </p:spPr>
        <p:txBody>
          <a:bodyPr wrap="square" rtlCol="0">
            <a:spAutoFit/>
          </a:bodyPr>
          <a:lstStyle/>
          <a:p>
            <a:pPr algn="r"/>
            <a:r>
              <a:rPr lang="en-US" sz="1200"/>
              <a:t>Examples from FHWA</a:t>
            </a:r>
          </a:p>
        </p:txBody>
      </p:sp>
      <p:sp>
        <p:nvSpPr>
          <p:cNvPr id="21" name="Arrow: Right 20">
            <a:extLst>
              <a:ext uri="{FF2B5EF4-FFF2-40B4-BE49-F238E27FC236}">
                <a16:creationId xmlns:a16="http://schemas.microsoft.com/office/drawing/2014/main" id="{352E68D6-5120-448B-9978-15B2B4E9E767}"/>
              </a:ext>
            </a:extLst>
          </p:cNvPr>
          <p:cNvSpPr/>
          <p:nvPr/>
        </p:nvSpPr>
        <p:spPr>
          <a:xfrm>
            <a:off x="95249" y="1042868"/>
            <a:ext cx="7701732" cy="438150"/>
          </a:xfrm>
          <a:prstGeom prst="rightArrow">
            <a:avLst>
              <a:gd name="adj1" fmla="val 100000"/>
              <a:gd name="adj2" fmla="val 54813"/>
            </a:avLst>
          </a:prstGeom>
          <a:solidFill>
            <a:srgbClr val="84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a:t>  What are the eligible classes and base voucher?</a:t>
            </a:r>
          </a:p>
        </p:txBody>
      </p:sp>
      <p:pic>
        <p:nvPicPr>
          <p:cNvPr id="3" name="Picture 2">
            <a:extLst>
              <a:ext uri="{FF2B5EF4-FFF2-40B4-BE49-F238E27FC236}">
                <a16:creationId xmlns:a16="http://schemas.microsoft.com/office/drawing/2014/main" id="{165816FB-A81F-412A-B563-CA9E5B759DF5}"/>
              </a:ext>
            </a:extLst>
          </p:cNvPr>
          <p:cNvPicPr>
            <a:picLocks noChangeAspect="1"/>
          </p:cNvPicPr>
          <p:nvPr/>
        </p:nvPicPr>
        <p:blipFill rotWithShape="1">
          <a:blip r:embed="rId3"/>
          <a:srcRect t="10159"/>
          <a:stretch/>
        </p:blipFill>
        <p:spPr>
          <a:xfrm>
            <a:off x="7969151" y="1178180"/>
            <a:ext cx="3835778" cy="5178170"/>
          </a:xfrm>
          <a:prstGeom prst="rect">
            <a:avLst/>
          </a:prstGeom>
        </p:spPr>
      </p:pic>
      <p:graphicFrame>
        <p:nvGraphicFramePr>
          <p:cNvPr id="8" name="Table 6">
            <a:extLst>
              <a:ext uri="{FF2B5EF4-FFF2-40B4-BE49-F238E27FC236}">
                <a16:creationId xmlns:a16="http://schemas.microsoft.com/office/drawing/2014/main" id="{02880F75-481D-445D-ADED-E1FFB8D0D18B}"/>
              </a:ext>
            </a:extLst>
          </p:cNvPr>
          <p:cNvGraphicFramePr>
            <a:graphicFrameLocks noGrp="1"/>
          </p:cNvGraphicFramePr>
          <p:nvPr/>
        </p:nvGraphicFramePr>
        <p:xfrm>
          <a:off x="1287825" y="2390178"/>
          <a:ext cx="5544330" cy="3048000"/>
        </p:xfrm>
        <a:graphic>
          <a:graphicData uri="http://schemas.openxmlformats.org/drawingml/2006/table">
            <a:tbl>
              <a:tblPr firstRow="1" bandRow="1">
                <a:tableStyleId>{00A15C55-8517-42AA-B614-E9B94910E393}</a:tableStyleId>
              </a:tblPr>
              <a:tblGrid>
                <a:gridCol w="2655802">
                  <a:extLst>
                    <a:ext uri="{9D8B030D-6E8A-4147-A177-3AD203B41FA5}">
                      <a16:colId xmlns:a16="http://schemas.microsoft.com/office/drawing/2014/main" val="4213754695"/>
                    </a:ext>
                  </a:extLst>
                </a:gridCol>
                <a:gridCol w="2888528">
                  <a:extLst>
                    <a:ext uri="{9D8B030D-6E8A-4147-A177-3AD203B41FA5}">
                      <a16:colId xmlns:a16="http://schemas.microsoft.com/office/drawing/2014/main" val="623432203"/>
                    </a:ext>
                  </a:extLst>
                </a:gridCol>
              </a:tblGrid>
              <a:tr h="145728">
                <a:tc>
                  <a:txBody>
                    <a:bodyPr/>
                    <a:lstStyle/>
                    <a:p>
                      <a:pPr algn="ctr"/>
                      <a:r>
                        <a:rPr lang="en-US" sz="1900" dirty="0"/>
                        <a:t>Vehicle Weight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900"/>
                        <a:t>Base Voucher Amount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70890353"/>
                  </a:ext>
                </a:extLst>
              </a:tr>
              <a:tr h="145728">
                <a:tc>
                  <a:txBody>
                    <a:bodyPr/>
                    <a:lstStyle/>
                    <a:p>
                      <a:pPr algn="ctr"/>
                      <a:r>
                        <a:rPr lang="en-US" sz="1900" dirty="0"/>
                        <a:t>Class 2b</a:t>
                      </a:r>
                    </a:p>
                  </a:txBody>
                  <a:tcPr>
                    <a:lnL w="12700" cap="flat" cmpd="sng" algn="ctr">
                      <a:solidFill>
                        <a:schemeClr val="tx1"/>
                      </a:solidFill>
                      <a:prstDash val="solid"/>
                      <a:round/>
                      <a:headEnd type="none" w="med" len="med"/>
                      <a:tailEnd type="none" w="med" len="med"/>
                    </a:lnL>
                  </a:tcPr>
                </a:tc>
                <a:tc>
                  <a:txBody>
                    <a:bodyPr/>
                    <a:lstStyle/>
                    <a:p>
                      <a:pPr algn="ctr"/>
                      <a:r>
                        <a:rPr lang="en-US" sz="1900"/>
                        <a:t>$20,000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02481523"/>
                  </a:ext>
                </a:extLst>
              </a:tr>
              <a:tr h="145728">
                <a:tc>
                  <a:txBody>
                    <a:bodyPr/>
                    <a:lstStyle/>
                    <a:p>
                      <a:pPr algn="ctr"/>
                      <a:r>
                        <a:rPr lang="en-US" sz="1900"/>
                        <a:t>Class 3</a:t>
                      </a:r>
                    </a:p>
                  </a:txBody>
                  <a:tcPr>
                    <a:lnL w="12700" cap="flat" cmpd="sng" algn="ctr">
                      <a:solidFill>
                        <a:schemeClr val="tx1"/>
                      </a:solidFill>
                      <a:prstDash val="solid"/>
                      <a:round/>
                      <a:headEnd type="none" w="med" len="med"/>
                      <a:tailEnd type="none" w="med" len="med"/>
                    </a:lnL>
                  </a:tcPr>
                </a:tc>
                <a:tc>
                  <a:txBody>
                    <a:bodyPr/>
                    <a:lstStyle/>
                    <a:p>
                      <a:pPr algn="ctr"/>
                      <a:r>
                        <a:rPr lang="en-US" sz="1900" dirty="0"/>
                        <a:t>$50,000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84861703"/>
                  </a:ext>
                </a:extLst>
              </a:tr>
              <a:tr h="145728">
                <a:tc>
                  <a:txBody>
                    <a:bodyPr/>
                    <a:lstStyle/>
                    <a:p>
                      <a:pPr algn="ctr"/>
                      <a:r>
                        <a:rPr lang="en-US" sz="1900"/>
                        <a:t>Class 4</a:t>
                      </a:r>
                    </a:p>
                  </a:txBody>
                  <a:tcPr>
                    <a:lnL w="12700" cap="flat" cmpd="sng" algn="ctr">
                      <a:solidFill>
                        <a:schemeClr val="tx1"/>
                      </a:solidFill>
                      <a:prstDash val="solid"/>
                      <a:round/>
                      <a:headEnd type="none" w="med" len="med"/>
                      <a:tailEnd type="none" w="med" len="med"/>
                    </a:lnL>
                  </a:tcPr>
                </a:tc>
                <a:tc>
                  <a:txBody>
                    <a:bodyPr/>
                    <a:lstStyle/>
                    <a:p>
                      <a:pPr algn="ctr"/>
                      <a:r>
                        <a:rPr lang="en-US" sz="1900" dirty="0"/>
                        <a:t>$65,000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29053825"/>
                  </a:ext>
                </a:extLst>
              </a:tr>
              <a:tr h="145728">
                <a:tc>
                  <a:txBody>
                    <a:bodyPr/>
                    <a:lstStyle/>
                    <a:p>
                      <a:pPr algn="ctr"/>
                      <a:r>
                        <a:rPr lang="en-US" sz="1900"/>
                        <a:t>Class 5</a:t>
                      </a:r>
                    </a:p>
                  </a:txBody>
                  <a:tcPr>
                    <a:lnL w="12700" cap="flat" cmpd="sng" algn="ctr">
                      <a:solidFill>
                        <a:schemeClr val="tx1"/>
                      </a:solidFill>
                      <a:prstDash val="solid"/>
                      <a:round/>
                      <a:headEnd type="none" w="med" len="med"/>
                      <a:tailEnd type="none" w="med" len="med"/>
                    </a:lnL>
                  </a:tcPr>
                </a:tc>
                <a:tc>
                  <a:txBody>
                    <a:bodyPr/>
                    <a:lstStyle/>
                    <a:p>
                      <a:pPr algn="ctr"/>
                      <a:r>
                        <a:rPr lang="en-US" sz="1900" dirty="0"/>
                        <a:t>$75,000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07248884"/>
                  </a:ext>
                </a:extLst>
              </a:tr>
              <a:tr h="145728">
                <a:tc>
                  <a:txBody>
                    <a:bodyPr/>
                    <a:lstStyle/>
                    <a:p>
                      <a:pPr algn="ctr"/>
                      <a:r>
                        <a:rPr lang="en-US" sz="1900"/>
                        <a:t>Class 6</a:t>
                      </a:r>
                    </a:p>
                  </a:txBody>
                  <a:tcPr>
                    <a:lnL w="12700" cap="flat" cmpd="sng" algn="ctr">
                      <a:solidFill>
                        <a:schemeClr val="tx1"/>
                      </a:solidFill>
                      <a:prstDash val="solid"/>
                      <a:round/>
                      <a:headEnd type="none" w="med" len="med"/>
                      <a:tailEnd type="none" w="med" len="med"/>
                    </a:lnL>
                  </a:tcPr>
                </a:tc>
                <a:tc>
                  <a:txBody>
                    <a:bodyPr/>
                    <a:lstStyle/>
                    <a:p>
                      <a:pPr algn="ctr"/>
                      <a:r>
                        <a:rPr lang="en-US" sz="1900" dirty="0"/>
                        <a:t>$90,000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72475887"/>
                  </a:ext>
                </a:extLst>
              </a:tr>
              <a:tr h="145728">
                <a:tc>
                  <a:txBody>
                    <a:bodyPr/>
                    <a:lstStyle/>
                    <a:p>
                      <a:pPr algn="ctr"/>
                      <a:r>
                        <a:rPr lang="en-US" sz="1900"/>
                        <a:t>Class 7</a:t>
                      </a:r>
                    </a:p>
                  </a:txBody>
                  <a:tcPr>
                    <a:lnL w="12700" cap="flat" cmpd="sng" algn="ctr">
                      <a:solidFill>
                        <a:schemeClr val="tx1"/>
                      </a:solidFill>
                      <a:prstDash val="solid"/>
                      <a:round/>
                      <a:headEnd type="none" w="med" len="med"/>
                      <a:tailEnd type="none" w="med" len="med"/>
                    </a:lnL>
                  </a:tcPr>
                </a:tc>
                <a:tc>
                  <a:txBody>
                    <a:bodyPr/>
                    <a:lstStyle/>
                    <a:p>
                      <a:pPr algn="ctr"/>
                      <a:r>
                        <a:rPr lang="en-US" sz="1900" dirty="0"/>
                        <a:t>$135,000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4414877"/>
                  </a:ext>
                </a:extLst>
              </a:tr>
              <a:tr h="145728">
                <a:tc>
                  <a:txBody>
                    <a:bodyPr/>
                    <a:lstStyle/>
                    <a:p>
                      <a:pPr algn="ctr"/>
                      <a:r>
                        <a:rPr lang="en-US" sz="1900"/>
                        <a:t>Class 8</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900" dirty="0"/>
                        <a:t>$175,000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7222203"/>
                  </a:ext>
                </a:extLst>
              </a:tr>
            </a:tbl>
          </a:graphicData>
        </a:graphic>
      </p:graphicFrame>
    </p:spTree>
    <p:extLst>
      <p:ext uri="{BB962C8B-B14F-4D97-AF65-F5344CB8AC3E}">
        <p14:creationId xmlns:p14="http://schemas.microsoft.com/office/powerpoint/2010/main" val="1389280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390AF-1D69-4886-A5AB-F3C101B237B4}"/>
              </a:ext>
            </a:extLst>
          </p:cNvPr>
          <p:cNvSpPr>
            <a:spLocks noGrp="1"/>
          </p:cNvSpPr>
          <p:nvPr>
            <p:ph type="title"/>
          </p:nvPr>
        </p:nvSpPr>
        <p:spPr/>
        <p:txBody>
          <a:bodyPr/>
          <a:lstStyle/>
          <a:p>
            <a:r>
              <a:rPr lang="en-US"/>
              <a:t>Phase 2 Vouchers: Bonuses</a:t>
            </a:r>
          </a:p>
        </p:txBody>
      </p:sp>
      <p:sp>
        <p:nvSpPr>
          <p:cNvPr id="118" name="Slide Number Placeholder 5">
            <a:extLst>
              <a:ext uri="{FF2B5EF4-FFF2-40B4-BE49-F238E27FC236}">
                <a16:creationId xmlns:a16="http://schemas.microsoft.com/office/drawing/2014/main" id="{F96C008C-321B-4B19-857A-F02EBB88D6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5BCFC9-E82B-4944-A120-443CA75A443F}" type="slidenum">
              <a:rPr kumimoji="0" lang="en-US" sz="1000" b="1" i="0" u="none" strike="noStrike" kern="1200" cap="none" spc="0" normalizeH="0" baseline="0" noProof="0" smtClean="0">
                <a:ln>
                  <a:noFill/>
                </a:ln>
                <a:solidFill>
                  <a:srgbClr val="002F4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1" i="0" u="none" strike="noStrike" kern="1200" cap="none" spc="0" normalizeH="0" baseline="0" noProof="0">
              <a:ln>
                <a:noFill/>
              </a:ln>
              <a:solidFill>
                <a:srgbClr val="002F42"/>
              </a:solidFill>
              <a:effectLst/>
              <a:uLnTx/>
              <a:uFillTx/>
              <a:latin typeface="Arial" panose="020B0604020202020204"/>
              <a:ea typeface="+mn-ea"/>
              <a:cs typeface="+mn-cs"/>
            </a:endParaRPr>
          </a:p>
        </p:txBody>
      </p:sp>
      <p:sp>
        <p:nvSpPr>
          <p:cNvPr id="7" name="Arrow: Right 6">
            <a:extLst>
              <a:ext uri="{FF2B5EF4-FFF2-40B4-BE49-F238E27FC236}">
                <a16:creationId xmlns:a16="http://schemas.microsoft.com/office/drawing/2014/main" id="{A28EC4F9-6040-432B-B37A-E32C928BC888}"/>
              </a:ext>
            </a:extLst>
          </p:cNvPr>
          <p:cNvSpPr/>
          <p:nvPr/>
        </p:nvSpPr>
        <p:spPr>
          <a:xfrm>
            <a:off x="27358" y="1005044"/>
            <a:ext cx="7448550" cy="438150"/>
          </a:xfrm>
          <a:prstGeom prst="rightArrow">
            <a:avLst>
              <a:gd name="adj1" fmla="val 100000"/>
              <a:gd name="adj2" fmla="val 54813"/>
            </a:avLst>
          </a:prstGeom>
          <a:solidFill>
            <a:srgbClr val="84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a:t>  Stackable applicant and vendor bonus criteria</a:t>
            </a:r>
          </a:p>
        </p:txBody>
      </p:sp>
      <p:sp>
        <p:nvSpPr>
          <p:cNvPr id="10" name="TextBox 9">
            <a:extLst>
              <a:ext uri="{FF2B5EF4-FFF2-40B4-BE49-F238E27FC236}">
                <a16:creationId xmlns:a16="http://schemas.microsoft.com/office/drawing/2014/main" id="{1E7ABB31-7014-4133-8008-78E12C54E77C}"/>
              </a:ext>
            </a:extLst>
          </p:cNvPr>
          <p:cNvSpPr txBox="1"/>
          <p:nvPr/>
        </p:nvSpPr>
        <p:spPr>
          <a:xfrm>
            <a:off x="27358" y="1522154"/>
            <a:ext cx="11851216" cy="4190314"/>
          </a:xfrm>
          <a:prstGeom prst="rect">
            <a:avLst/>
          </a:prstGeom>
          <a:noFill/>
        </p:spPr>
        <p:txBody>
          <a:bodyPr wrap="square" rtlCol="0">
            <a:spAutoFit/>
          </a:bodyPr>
          <a:lstStyle/>
          <a:p>
            <a:pPr lvl="1">
              <a:lnSpc>
                <a:spcPct val="150000"/>
              </a:lnSpc>
            </a:pPr>
            <a:r>
              <a:rPr lang="en-US" sz="2000" dirty="0"/>
              <a:t>In Phase 2, all bonuses are increased on a percentage basis per vehicle:</a:t>
            </a:r>
          </a:p>
          <a:p>
            <a:pPr marL="800100" lvl="1" indent="-342900">
              <a:lnSpc>
                <a:spcPct val="150000"/>
              </a:lnSpc>
              <a:buFont typeface="Arial" panose="020B0604020202020204" pitchFamily="34" charset="0"/>
              <a:buChar char="•"/>
            </a:pPr>
            <a:r>
              <a:rPr lang="en-US" sz="2000" b="1" dirty="0"/>
              <a:t>Small business bonus</a:t>
            </a:r>
            <a:r>
              <a:rPr lang="en-US" sz="2000" dirty="0"/>
              <a:t>: 25% for business with less than $5M annual revenue or 25 employees</a:t>
            </a:r>
          </a:p>
          <a:p>
            <a:pPr marL="800100" lvl="1" indent="-342900">
              <a:lnSpc>
                <a:spcPct val="150000"/>
              </a:lnSpc>
              <a:buFont typeface="Arial" panose="020B0604020202020204" pitchFamily="34" charset="0"/>
              <a:buChar char="•"/>
            </a:pPr>
            <a:r>
              <a:rPr lang="en-US" sz="2000" b="1" dirty="0"/>
              <a:t>Certified woman-, minority-, or veteran-owned business bonus</a:t>
            </a:r>
            <a:r>
              <a:rPr lang="en-US" sz="2000" dirty="0"/>
              <a:t>: 4% per qualification </a:t>
            </a:r>
          </a:p>
          <a:p>
            <a:pPr marL="800100" lvl="1" indent="-342900">
              <a:lnSpc>
                <a:spcPct val="150000"/>
              </a:lnSpc>
              <a:buFont typeface="Arial" panose="020B0604020202020204" pitchFamily="34" charset="0"/>
              <a:buChar char="•"/>
            </a:pPr>
            <a:r>
              <a:rPr lang="en-US" sz="2000" b="1" dirty="0"/>
              <a:t>EJ Bonus: </a:t>
            </a:r>
            <a:r>
              <a:rPr lang="en-US" sz="2000" dirty="0"/>
              <a:t>10% for small business applicants or municipalities who commit to drive 50% or more vehicle miles in NJ overburdened communities for 3+ years. </a:t>
            </a:r>
          </a:p>
          <a:p>
            <a:pPr marL="800100" lvl="1" indent="-342900">
              <a:lnSpc>
                <a:spcPct val="150000"/>
              </a:lnSpc>
              <a:buFont typeface="Arial" panose="020B0604020202020204" pitchFamily="34" charset="0"/>
              <a:buChar char="•"/>
            </a:pPr>
            <a:r>
              <a:rPr lang="en-US" sz="2000" b="1" dirty="0"/>
              <a:t>NJ manufacturing bonus: </a:t>
            </a:r>
            <a:r>
              <a:rPr lang="en-US" sz="2000" dirty="0"/>
              <a:t>25% for Vendors that demonstrate 25% or more of the cost of that vehicle is spent in New Jersey on labor for vehicle design, assembly, and/or manufacturing or cost of components. </a:t>
            </a:r>
          </a:p>
          <a:p>
            <a:pPr marL="800100" lvl="1" indent="-342900">
              <a:lnSpc>
                <a:spcPct val="150000"/>
              </a:lnSpc>
              <a:buFont typeface="Arial" panose="020B0604020202020204" pitchFamily="34" charset="0"/>
              <a:buChar char="•"/>
            </a:pPr>
            <a:r>
              <a:rPr lang="en-US" sz="2000" b="1" dirty="0"/>
              <a:t>School Bus Bonus: </a:t>
            </a:r>
            <a:r>
              <a:rPr lang="en-US" sz="2000" dirty="0"/>
              <a:t>25% if applicant is purchasing a school bus </a:t>
            </a:r>
            <a:endParaRPr lang="en-US" sz="2000" b="1" dirty="0"/>
          </a:p>
        </p:txBody>
      </p:sp>
    </p:spTree>
    <p:extLst>
      <p:ext uri="{BB962C8B-B14F-4D97-AF65-F5344CB8AC3E}">
        <p14:creationId xmlns:p14="http://schemas.microsoft.com/office/powerpoint/2010/main" val="3748460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390AF-1D69-4886-A5AB-F3C101B237B4}"/>
              </a:ext>
            </a:extLst>
          </p:cNvPr>
          <p:cNvSpPr>
            <a:spLocks noGrp="1"/>
          </p:cNvSpPr>
          <p:nvPr>
            <p:ph type="title"/>
          </p:nvPr>
        </p:nvSpPr>
        <p:spPr/>
        <p:txBody>
          <a:bodyPr/>
          <a:lstStyle/>
          <a:p>
            <a:r>
              <a:rPr lang="en-US"/>
              <a:t>Phase 2 Voucher: Limits and caps</a:t>
            </a:r>
          </a:p>
        </p:txBody>
      </p:sp>
      <p:sp>
        <p:nvSpPr>
          <p:cNvPr id="118" name="Slide Number Placeholder 5">
            <a:extLst>
              <a:ext uri="{FF2B5EF4-FFF2-40B4-BE49-F238E27FC236}">
                <a16:creationId xmlns:a16="http://schemas.microsoft.com/office/drawing/2014/main" id="{F96C008C-321B-4B19-857A-F02EBB88D6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5BCFC9-E82B-4944-A120-443CA75A443F}" type="slidenum">
              <a:rPr kumimoji="0" lang="en-US" sz="1000" b="1" i="0" u="none" strike="noStrike" kern="1200" cap="none" spc="0" normalizeH="0" baseline="0" noProof="0" smtClean="0">
                <a:ln>
                  <a:noFill/>
                </a:ln>
                <a:solidFill>
                  <a:srgbClr val="002F4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1" i="0" u="none" strike="noStrike" kern="1200" cap="none" spc="0" normalizeH="0" baseline="0" noProof="0">
              <a:ln>
                <a:noFill/>
              </a:ln>
              <a:solidFill>
                <a:srgbClr val="002F42"/>
              </a:solidFill>
              <a:effectLst/>
              <a:uLnTx/>
              <a:uFillTx/>
              <a:latin typeface="Arial" panose="020B0604020202020204"/>
              <a:ea typeface="+mn-ea"/>
              <a:cs typeface="+mn-cs"/>
            </a:endParaRPr>
          </a:p>
        </p:txBody>
      </p:sp>
      <p:sp>
        <p:nvSpPr>
          <p:cNvPr id="7" name="Arrow: Right 6">
            <a:extLst>
              <a:ext uri="{FF2B5EF4-FFF2-40B4-BE49-F238E27FC236}">
                <a16:creationId xmlns:a16="http://schemas.microsoft.com/office/drawing/2014/main" id="{A28EC4F9-6040-432B-B37A-E32C928BC888}"/>
              </a:ext>
            </a:extLst>
          </p:cNvPr>
          <p:cNvSpPr/>
          <p:nvPr/>
        </p:nvSpPr>
        <p:spPr>
          <a:xfrm>
            <a:off x="27358" y="1005044"/>
            <a:ext cx="7448550" cy="438150"/>
          </a:xfrm>
          <a:prstGeom prst="rightArrow">
            <a:avLst>
              <a:gd name="adj1" fmla="val 100000"/>
              <a:gd name="adj2" fmla="val 54813"/>
            </a:avLst>
          </a:prstGeom>
          <a:solidFill>
            <a:srgbClr val="84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a:t>  Voucher limits</a:t>
            </a:r>
          </a:p>
        </p:txBody>
      </p:sp>
      <p:sp>
        <p:nvSpPr>
          <p:cNvPr id="8" name="TextBox 7">
            <a:extLst>
              <a:ext uri="{FF2B5EF4-FFF2-40B4-BE49-F238E27FC236}">
                <a16:creationId xmlns:a16="http://schemas.microsoft.com/office/drawing/2014/main" id="{00BC1315-52EB-4988-98A0-E70F98BB2CE5}"/>
              </a:ext>
            </a:extLst>
          </p:cNvPr>
          <p:cNvSpPr txBox="1"/>
          <p:nvPr/>
        </p:nvSpPr>
        <p:spPr>
          <a:xfrm>
            <a:off x="-104844" y="1514325"/>
            <a:ext cx="11851216" cy="4524315"/>
          </a:xfrm>
          <a:prstGeom prst="rect">
            <a:avLst/>
          </a:prstGeom>
          <a:noFill/>
        </p:spPr>
        <p:txBody>
          <a:bodyPr wrap="square" rtlCol="0">
            <a:spAutoFit/>
          </a:bodyPr>
          <a:lstStyle/>
          <a:p>
            <a:pPr lvl="1"/>
            <a:r>
              <a:rPr lang="en-US" sz="2400"/>
              <a:t>A voucher, inclusive of any bonuses, is capped at the total cost of the </a:t>
            </a:r>
            <a:r>
              <a:rPr lang="en-US" sz="2400" i="1"/>
              <a:t>vehicle</a:t>
            </a:r>
            <a:r>
              <a:rPr lang="en-US" sz="2400"/>
              <a:t> it is applied to. Charging infrastructure or other costs are not included.</a:t>
            </a:r>
          </a:p>
          <a:p>
            <a:pPr lvl="1"/>
            <a:endParaRPr lang="en-US" sz="2400"/>
          </a:p>
          <a:p>
            <a:pPr lvl="1"/>
            <a:r>
              <a:rPr lang="en-US" sz="2400"/>
              <a:t>An applicant can apply for multiple vehicles at once, with total reserved voucher amount </a:t>
            </a:r>
            <a:r>
              <a:rPr lang="en-US" sz="2400" b="1"/>
              <a:t>capped at $3M per applicant EIN </a:t>
            </a:r>
            <a:r>
              <a:rPr lang="en-US" sz="2400"/>
              <a:t>for the second phase. </a:t>
            </a:r>
            <a:r>
              <a:rPr lang="en-US" sz="2400" i="1"/>
              <a:t>Note: Phase 1 awards do not impact eligibility or cap for Phase 2.</a:t>
            </a:r>
          </a:p>
          <a:p>
            <a:pPr lvl="1"/>
            <a:endParaRPr lang="en-US" sz="2400"/>
          </a:p>
          <a:p>
            <a:pPr lvl="1"/>
            <a:r>
              <a:rPr lang="en-US" sz="2400"/>
              <a:t>All disbursements are subject to appropriations and availability of funding.</a:t>
            </a:r>
          </a:p>
          <a:p>
            <a:pPr lvl="1"/>
            <a:endParaRPr lang="en-US" sz="2400"/>
          </a:p>
          <a:p>
            <a:pPr lvl="1"/>
            <a:r>
              <a:rPr lang="en-US" sz="2400" b="1"/>
              <a:t>Vouchers expire 12 months after approval</a:t>
            </a:r>
            <a:r>
              <a:rPr lang="en-US" sz="2400"/>
              <a:t>. A single 6-month extension may be granted if good faith efforts are shown to procure the vehicle in the given time.</a:t>
            </a:r>
          </a:p>
          <a:p>
            <a:endParaRPr lang="en-US" sz="2400"/>
          </a:p>
        </p:txBody>
      </p:sp>
    </p:spTree>
    <p:extLst>
      <p:ext uri="{BB962C8B-B14F-4D97-AF65-F5344CB8AC3E}">
        <p14:creationId xmlns:p14="http://schemas.microsoft.com/office/powerpoint/2010/main" val="1351048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390AF-1D69-4886-A5AB-F3C101B237B4}"/>
              </a:ext>
            </a:extLst>
          </p:cNvPr>
          <p:cNvSpPr>
            <a:spLocks noGrp="1"/>
          </p:cNvSpPr>
          <p:nvPr>
            <p:ph type="title"/>
          </p:nvPr>
        </p:nvSpPr>
        <p:spPr/>
        <p:txBody>
          <a:bodyPr/>
          <a:lstStyle/>
          <a:p>
            <a:r>
              <a:rPr lang="en-US"/>
              <a:t>Example Voucher Calculation</a:t>
            </a:r>
          </a:p>
        </p:txBody>
      </p:sp>
      <p:sp>
        <p:nvSpPr>
          <p:cNvPr id="118" name="Slide Number Placeholder 5">
            <a:extLst>
              <a:ext uri="{FF2B5EF4-FFF2-40B4-BE49-F238E27FC236}">
                <a16:creationId xmlns:a16="http://schemas.microsoft.com/office/drawing/2014/main" id="{F96C008C-321B-4B19-857A-F02EBB88D6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5BCFC9-E82B-4944-A120-443CA75A443F}" type="slidenum">
              <a:rPr kumimoji="0" lang="en-US" sz="1000" b="1" i="0" u="none" strike="noStrike" kern="1200" cap="none" spc="0" normalizeH="0" baseline="0" noProof="0" smtClean="0">
                <a:ln>
                  <a:noFill/>
                </a:ln>
                <a:solidFill>
                  <a:srgbClr val="002F4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1" i="0" u="none" strike="noStrike" kern="1200" cap="none" spc="0" normalizeH="0" baseline="0" noProof="0">
              <a:ln>
                <a:noFill/>
              </a:ln>
              <a:solidFill>
                <a:srgbClr val="002F42"/>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00BC1315-52EB-4988-98A0-E70F98BB2CE5}"/>
              </a:ext>
            </a:extLst>
          </p:cNvPr>
          <p:cNvSpPr txBox="1"/>
          <p:nvPr/>
        </p:nvSpPr>
        <p:spPr>
          <a:xfrm>
            <a:off x="-142944" y="1003150"/>
            <a:ext cx="12021518" cy="4339650"/>
          </a:xfrm>
          <a:prstGeom prst="rect">
            <a:avLst/>
          </a:prstGeom>
          <a:noFill/>
        </p:spPr>
        <p:txBody>
          <a:bodyPr wrap="square" rtlCol="0">
            <a:spAutoFit/>
          </a:bodyPr>
          <a:lstStyle/>
          <a:p>
            <a:pPr lvl="1"/>
            <a:r>
              <a:rPr lang="en-US" sz="2400" dirty="0"/>
              <a:t>You are a NJ manufacturer, selling (1) Class 5 vehicle to a woman-owned small business. You quote </a:t>
            </a:r>
            <a:r>
              <a:rPr lang="en-US" sz="2400" dirty="0">
                <a:highlight>
                  <a:srgbClr val="FFFF00"/>
                </a:highlight>
              </a:rPr>
              <a:t>$210,000 pre-voucher </a:t>
            </a:r>
            <a:r>
              <a:rPr lang="en-US" sz="2400" dirty="0"/>
              <a:t>for the vehicle, charging not included.</a:t>
            </a:r>
          </a:p>
          <a:p>
            <a:pPr lvl="1"/>
            <a:endParaRPr lang="en-US" sz="2400" dirty="0"/>
          </a:p>
          <a:p>
            <a:pPr lvl="1"/>
            <a:endParaRPr lang="en-US" sz="2400" dirty="0"/>
          </a:p>
          <a:p>
            <a:pPr lvl="1"/>
            <a:r>
              <a:rPr lang="en-US" sz="2400" dirty="0"/>
              <a:t>Voucher amount = (             x ( 1 + (              +                     +                       )</a:t>
            </a:r>
          </a:p>
          <a:p>
            <a:pPr lvl="1"/>
            <a:endParaRPr lang="en-US" sz="2400" dirty="0"/>
          </a:p>
          <a:p>
            <a:pPr lvl="1"/>
            <a:endParaRPr lang="en-US" sz="1200" dirty="0"/>
          </a:p>
          <a:p>
            <a:pPr lvl="1"/>
            <a:r>
              <a:rPr lang="en-US" sz="2400" dirty="0"/>
              <a:t>Voucher amount = ( $75,000 x (1+ ( 0.25      +       0.25       +      .04)</a:t>
            </a:r>
          </a:p>
          <a:p>
            <a:pPr lvl="1"/>
            <a:endParaRPr lang="en-US" sz="2400" dirty="0"/>
          </a:p>
          <a:p>
            <a:pPr lvl="1"/>
            <a:r>
              <a:rPr lang="en-US" sz="2400" dirty="0"/>
              <a:t>Voucher amount =   $115,500</a:t>
            </a:r>
          </a:p>
          <a:p>
            <a:pPr lvl="1"/>
            <a:endParaRPr lang="en-US" sz="2400" dirty="0"/>
          </a:p>
          <a:p>
            <a:pPr lvl="1"/>
            <a:r>
              <a:rPr lang="en-US" sz="2400" dirty="0"/>
              <a:t>Upfront cost to purchaser = $210,000 - $115,500 = </a:t>
            </a:r>
            <a:r>
              <a:rPr lang="en-US" sz="2400" dirty="0">
                <a:highlight>
                  <a:srgbClr val="FFFF00"/>
                </a:highlight>
              </a:rPr>
              <a:t>$94,500 with voucher</a:t>
            </a:r>
          </a:p>
        </p:txBody>
      </p:sp>
      <p:sp>
        <p:nvSpPr>
          <p:cNvPr id="3" name="TextBox 2">
            <a:extLst>
              <a:ext uri="{FF2B5EF4-FFF2-40B4-BE49-F238E27FC236}">
                <a16:creationId xmlns:a16="http://schemas.microsoft.com/office/drawing/2014/main" id="{239D2C6E-C067-4703-8FDD-292A5BE4BB5E}"/>
              </a:ext>
            </a:extLst>
          </p:cNvPr>
          <p:cNvSpPr txBox="1"/>
          <p:nvPr/>
        </p:nvSpPr>
        <p:spPr>
          <a:xfrm>
            <a:off x="2943942" y="2269821"/>
            <a:ext cx="1257300" cy="923330"/>
          </a:xfrm>
          <a:prstGeom prst="rect">
            <a:avLst/>
          </a:prstGeom>
          <a:noFill/>
        </p:spPr>
        <p:txBody>
          <a:bodyPr wrap="square" rtlCol="0">
            <a:spAutoFit/>
          </a:bodyPr>
          <a:lstStyle/>
          <a:p>
            <a:pPr algn="ctr"/>
            <a:r>
              <a:rPr lang="en-US"/>
              <a:t>Base voucher amount</a:t>
            </a:r>
          </a:p>
        </p:txBody>
      </p:sp>
      <p:sp>
        <p:nvSpPr>
          <p:cNvPr id="9" name="TextBox 8">
            <a:extLst>
              <a:ext uri="{FF2B5EF4-FFF2-40B4-BE49-F238E27FC236}">
                <a16:creationId xmlns:a16="http://schemas.microsoft.com/office/drawing/2014/main" id="{B79981C5-E5FE-4F55-91C0-8431363C0DB1}"/>
              </a:ext>
            </a:extLst>
          </p:cNvPr>
          <p:cNvSpPr txBox="1"/>
          <p:nvPr/>
        </p:nvSpPr>
        <p:spPr>
          <a:xfrm>
            <a:off x="5083227" y="2269821"/>
            <a:ext cx="1257300" cy="923330"/>
          </a:xfrm>
          <a:prstGeom prst="rect">
            <a:avLst/>
          </a:prstGeom>
          <a:noFill/>
        </p:spPr>
        <p:txBody>
          <a:bodyPr wrap="square" rtlCol="0">
            <a:spAutoFit/>
          </a:bodyPr>
          <a:lstStyle/>
          <a:p>
            <a:pPr algn="ctr"/>
            <a:r>
              <a:rPr lang="en-US"/>
              <a:t>Small business bonus</a:t>
            </a:r>
          </a:p>
        </p:txBody>
      </p:sp>
      <p:sp>
        <p:nvSpPr>
          <p:cNvPr id="11" name="TextBox 10">
            <a:extLst>
              <a:ext uri="{FF2B5EF4-FFF2-40B4-BE49-F238E27FC236}">
                <a16:creationId xmlns:a16="http://schemas.microsoft.com/office/drawing/2014/main" id="{B1443632-85E4-4029-8CBE-05C912D2D0E4}"/>
              </a:ext>
            </a:extLst>
          </p:cNvPr>
          <p:cNvSpPr txBox="1"/>
          <p:nvPr/>
        </p:nvSpPr>
        <p:spPr>
          <a:xfrm>
            <a:off x="8603104" y="2367892"/>
            <a:ext cx="1851669" cy="646331"/>
          </a:xfrm>
          <a:prstGeom prst="rect">
            <a:avLst/>
          </a:prstGeom>
          <a:noFill/>
        </p:spPr>
        <p:txBody>
          <a:bodyPr wrap="square" rtlCol="0">
            <a:spAutoFit/>
          </a:bodyPr>
          <a:lstStyle/>
          <a:p>
            <a:pPr algn="ctr"/>
            <a:r>
              <a:rPr lang="en-US"/>
              <a:t>Woman-owned business bonus</a:t>
            </a:r>
          </a:p>
        </p:txBody>
      </p:sp>
      <p:sp>
        <p:nvSpPr>
          <p:cNvPr id="14" name="TextBox 13">
            <a:extLst>
              <a:ext uri="{FF2B5EF4-FFF2-40B4-BE49-F238E27FC236}">
                <a16:creationId xmlns:a16="http://schemas.microsoft.com/office/drawing/2014/main" id="{0B40314C-A4D0-4C5B-80A6-B03CD4FFB714}"/>
              </a:ext>
            </a:extLst>
          </p:cNvPr>
          <p:cNvSpPr txBox="1"/>
          <p:nvPr/>
        </p:nvSpPr>
        <p:spPr>
          <a:xfrm>
            <a:off x="6632688" y="2229393"/>
            <a:ext cx="1591975" cy="923330"/>
          </a:xfrm>
          <a:prstGeom prst="rect">
            <a:avLst/>
          </a:prstGeom>
          <a:noFill/>
        </p:spPr>
        <p:txBody>
          <a:bodyPr wrap="square" rtlCol="0">
            <a:spAutoFit/>
          </a:bodyPr>
          <a:lstStyle/>
          <a:p>
            <a:pPr algn="ctr"/>
            <a:r>
              <a:rPr lang="en-US"/>
              <a:t>NJ manufacturer bonus</a:t>
            </a:r>
          </a:p>
        </p:txBody>
      </p:sp>
    </p:spTree>
    <p:extLst>
      <p:ext uri="{BB962C8B-B14F-4D97-AF65-F5344CB8AC3E}">
        <p14:creationId xmlns:p14="http://schemas.microsoft.com/office/powerpoint/2010/main" val="1096033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390AF-1D69-4886-A5AB-F3C101B237B4}"/>
              </a:ext>
            </a:extLst>
          </p:cNvPr>
          <p:cNvSpPr>
            <a:spLocks noGrp="1"/>
          </p:cNvSpPr>
          <p:nvPr>
            <p:ph type="title"/>
          </p:nvPr>
        </p:nvSpPr>
        <p:spPr/>
        <p:txBody>
          <a:bodyPr/>
          <a:lstStyle/>
          <a:p>
            <a:r>
              <a:rPr lang="en-US" dirty="0"/>
              <a:t>Purchaser application process: Overview</a:t>
            </a:r>
          </a:p>
        </p:txBody>
      </p:sp>
      <p:sp>
        <p:nvSpPr>
          <p:cNvPr id="118" name="Slide Number Placeholder 5">
            <a:extLst>
              <a:ext uri="{FF2B5EF4-FFF2-40B4-BE49-F238E27FC236}">
                <a16:creationId xmlns:a16="http://schemas.microsoft.com/office/drawing/2014/main" id="{F96C008C-321B-4B19-857A-F02EBB88D6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5BCFC9-E82B-4944-A120-443CA75A443F}" type="slidenum">
              <a:rPr kumimoji="0" lang="en-US" sz="1000" b="1" i="0" u="none" strike="noStrike" kern="1200" cap="none" spc="0" normalizeH="0" baseline="0" noProof="0" smtClean="0">
                <a:ln>
                  <a:noFill/>
                </a:ln>
                <a:solidFill>
                  <a:srgbClr val="002F4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1" i="0" u="none" strike="noStrike" kern="1200" cap="none" spc="0" normalizeH="0" baseline="0" noProof="0">
              <a:ln>
                <a:noFill/>
              </a:ln>
              <a:solidFill>
                <a:srgbClr val="002F42"/>
              </a:solidFill>
              <a:effectLst/>
              <a:uLnTx/>
              <a:uFillTx/>
              <a:latin typeface="Arial" panose="020B0604020202020204"/>
              <a:ea typeface="+mn-ea"/>
              <a:cs typeface="+mn-cs"/>
            </a:endParaRPr>
          </a:p>
        </p:txBody>
      </p:sp>
      <p:sp>
        <p:nvSpPr>
          <p:cNvPr id="12" name="Arrow: Right 11">
            <a:extLst>
              <a:ext uri="{FF2B5EF4-FFF2-40B4-BE49-F238E27FC236}">
                <a16:creationId xmlns:a16="http://schemas.microsoft.com/office/drawing/2014/main" id="{B7F01674-AA27-463B-9154-F146E73BC3B5}"/>
              </a:ext>
            </a:extLst>
          </p:cNvPr>
          <p:cNvSpPr/>
          <p:nvPr/>
        </p:nvSpPr>
        <p:spPr>
          <a:xfrm>
            <a:off x="127123" y="1031755"/>
            <a:ext cx="8593544" cy="438150"/>
          </a:xfrm>
          <a:prstGeom prst="rightArrow">
            <a:avLst>
              <a:gd name="adj1" fmla="val 100000"/>
              <a:gd name="adj2" fmla="val 54813"/>
            </a:avLst>
          </a:prstGeom>
          <a:solidFill>
            <a:srgbClr val="84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t>  How do I actually apply for vouchers?</a:t>
            </a:r>
          </a:p>
        </p:txBody>
      </p:sp>
      <p:sp>
        <p:nvSpPr>
          <p:cNvPr id="13" name="TextBox 12">
            <a:extLst>
              <a:ext uri="{FF2B5EF4-FFF2-40B4-BE49-F238E27FC236}">
                <a16:creationId xmlns:a16="http://schemas.microsoft.com/office/drawing/2014/main" id="{A6E170F0-B2DD-4A20-ADAA-D6DF5F660D4E}"/>
              </a:ext>
            </a:extLst>
          </p:cNvPr>
          <p:cNvSpPr txBox="1"/>
          <p:nvPr/>
        </p:nvSpPr>
        <p:spPr>
          <a:xfrm>
            <a:off x="542138" y="1650740"/>
            <a:ext cx="10808488" cy="4247317"/>
          </a:xfrm>
          <a:prstGeom prst="rect">
            <a:avLst/>
          </a:prstGeom>
          <a:noFill/>
        </p:spPr>
        <p:txBody>
          <a:bodyPr wrap="square" rtlCol="0">
            <a:spAutoFit/>
          </a:bodyPr>
          <a:lstStyle/>
          <a:p>
            <a:pPr marL="457200" indent="-457200">
              <a:spcAft>
                <a:spcPts val="1200"/>
              </a:spcAft>
              <a:buFont typeface="+mj-lt"/>
              <a:buAutoNum type="arabicPeriod"/>
            </a:pPr>
            <a:r>
              <a:rPr lang="en-US" sz="2400" dirty="0"/>
              <a:t>Purchaser finds and selects an eligible Vendor and eligible vehicle(s), and procures a quote / contingent PO</a:t>
            </a:r>
            <a:endParaRPr lang="en-US" sz="2400" i="1" dirty="0"/>
          </a:p>
          <a:p>
            <a:pPr marL="457200" indent="-457200">
              <a:spcAft>
                <a:spcPts val="1200"/>
              </a:spcAft>
              <a:buFont typeface="+mj-lt"/>
              <a:buAutoNum type="arabicPeriod"/>
            </a:pPr>
            <a:r>
              <a:rPr lang="en-US" sz="2400" i="1" dirty="0"/>
              <a:t>   Change for Phase 2      </a:t>
            </a:r>
            <a:r>
              <a:rPr lang="en-US" sz="2400" dirty="0"/>
              <a:t>Vendor starts voucher application for purchaser, filling out vehicle info and any purchaser-specific deviations from standard docs</a:t>
            </a:r>
          </a:p>
          <a:p>
            <a:pPr lvl="2">
              <a:spcAft>
                <a:spcPts val="1200"/>
              </a:spcAft>
            </a:pPr>
            <a:r>
              <a:rPr lang="en-US" sz="2400" i="1" dirty="0"/>
              <a:t>NOTE: Access to the purchaser application will be via a single email per purchaser. Ensure you have the right email entered! A dashboard view may be available in addition.</a:t>
            </a:r>
          </a:p>
          <a:p>
            <a:pPr marL="457200" indent="-457200">
              <a:spcAft>
                <a:spcPts val="1200"/>
              </a:spcAft>
              <a:buFont typeface="+mj-lt"/>
              <a:buAutoNum type="arabicPeriod"/>
            </a:pPr>
            <a:r>
              <a:rPr lang="en-US" sz="2400" dirty="0"/>
              <a:t>Purchaser receives email notification when Vendor portion is complete. Purchaser completes and submits application and $1000 application fee.</a:t>
            </a:r>
          </a:p>
        </p:txBody>
      </p:sp>
      <p:pic>
        <p:nvPicPr>
          <p:cNvPr id="20" name="Graphic 19" descr="Megaphone1 with solid fill">
            <a:extLst>
              <a:ext uri="{FF2B5EF4-FFF2-40B4-BE49-F238E27FC236}">
                <a16:creationId xmlns:a16="http://schemas.microsoft.com/office/drawing/2014/main" id="{AC08EA91-C28F-4408-813C-9C6AA1885E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6267" y="2609980"/>
            <a:ext cx="393715" cy="393715"/>
          </a:xfrm>
          <a:prstGeom prst="rect">
            <a:avLst/>
          </a:prstGeom>
        </p:spPr>
      </p:pic>
      <p:pic>
        <p:nvPicPr>
          <p:cNvPr id="16" name="Graphic 15" descr="Megaphone1 with solid fill">
            <a:extLst>
              <a:ext uri="{FF2B5EF4-FFF2-40B4-BE49-F238E27FC236}">
                <a16:creationId xmlns:a16="http://schemas.microsoft.com/office/drawing/2014/main" id="{0416849C-5DC6-46C0-AFF3-C36BA961F6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97067" y="2527445"/>
            <a:ext cx="393715" cy="393715"/>
          </a:xfrm>
          <a:prstGeom prst="rect">
            <a:avLst/>
          </a:prstGeom>
        </p:spPr>
      </p:pic>
    </p:spTree>
    <p:extLst>
      <p:ext uri="{BB962C8B-B14F-4D97-AF65-F5344CB8AC3E}">
        <p14:creationId xmlns:p14="http://schemas.microsoft.com/office/powerpoint/2010/main" val="1299816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C6403B-A0AF-44C6-98E3-59AB4A33A950}"/>
              </a:ext>
            </a:extLst>
          </p:cNvPr>
          <p:cNvPicPr>
            <a:picLocks noChangeAspect="1"/>
          </p:cNvPicPr>
          <p:nvPr/>
        </p:nvPicPr>
        <p:blipFill>
          <a:blip r:embed="rId3"/>
          <a:stretch>
            <a:fillRect/>
          </a:stretch>
        </p:blipFill>
        <p:spPr>
          <a:xfrm>
            <a:off x="267419" y="1939166"/>
            <a:ext cx="6239017" cy="3921531"/>
          </a:xfrm>
          <a:prstGeom prst="rect">
            <a:avLst/>
          </a:prstGeom>
        </p:spPr>
      </p:pic>
      <p:pic>
        <p:nvPicPr>
          <p:cNvPr id="4" name="Picture 3">
            <a:extLst>
              <a:ext uri="{FF2B5EF4-FFF2-40B4-BE49-F238E27FC236}">
                <a16:creationId xmlns:a16="http://schemas.microsoft.com/office/drawing/2014/main" id="{55E23639-DDB5-4EDD-9408-5112B89C5C4B}"/>
              </a:ext>
            </a:extLst>
          </p:cNvPr>
          <p:cNvPicPr>
            <a:picLocks noChangeAspect="1"/>
          </p:cNvPicPr>
          <p:nvPr/>
        </p:nvPicPr>
        <p:blipFill>
          <a:blip r:embed="rId4"/>
          <a:stretch>
            <a:fillRect/>
          </a:stretch>
        </p:blipFill>
        <p:spPr>
          <a:xfrm>
            <a:off x="4922196" y="2940626"/>
            <a:ext cx="7190472" cy="3609617"/>
          </a:xfrm>
          <a:prstGeom prst="rect">
            <a:avLst/>
          </a:prstGeom>
        </p:spPr>
      </p:pic>
      <p:sp>
        <p:nvSpPr>
          <p:cNvPr id="2" name="Title 1">
            <a:extLst>
              <a:ext uri="{FF2B5EF4-FFF2-40B4-BE49-F238E27FC236}">
                <a16:creationId xmlns:a16="http://schemas.microsoft.com/office/drawing/2014/main" id="{7D61E744-ABC9-4AFC-929B-A7AB8C572474}"/>
              </a:ext>
            </a:extLst>
          </p:cNvPr>
          <p:cNvSpPr>
            <a:spLocks noGrp="1"/>
          </p:cNvSpPr>
          <p:nvPr>
            <p:ph type="title"/>
          </p:nvPr>
        </p:nvSpPr>
        <p:spPr/>
        <p:txBody>
          <a:bodyPr/>
          <a:lstStyle/>
          <a:p>
            <a:r>
              <a:rPr lang="en-US" dirty="0"/>
              <a:t>Purchaser application process: Vendor Portion </a:t>
            </a:r>
          </a:p>
        </p:txBody>
      </p:sp>
      <p:sp>
        <p:nvSpPr>
          <p:cNvPr id="5" name="Slide Number Placeholder 4">
            <a:extLst>
              <a:ext uri="{FF2B5EF4-FFF2-40B4-BE49-F238E27FC236}">
                <a16:creationId xmlns:a16="http://schemas.microsoft.com/office/drawing/2014/main" id="{7711D7A4-DCED-43CC-9A87-032D4BB6A37B}"/>
              </a:ext>
            </a:extLst>
          </p:cNvPr>
          <p:cNvSpPr>
            <a:spLocks noGrp="1"/>
          </p:cNvSpPr>
          <p:nvPr>
            <p:ph type="sldNum" sz="quarter" idx="12"/>
          </p:nvPr>
        </p:nvSpPr>
        <p:spPr/>
        <p:txBody>
          <a:bodyPr/>
          <a:lstStyle/>
          <a:p>
            <a:fld id="{B75BCFC9-E82B-4944-A120-443CA75A443F}" type="slidenum">
              <a:rPr lang="en-US" smtClean="0"/>
              <a:pPr/>
              <a:t>15</a:t>
            </a:fld>
            <a:endParaRPr lang="en-US"/>
          </a:p>
        </p:txBody>
      </p:sp>
      <p:sp>
        <p:nvSpPr>
          <p:cNvPr id="10" name="Oval 9">
            <a:extLst>
              <a:ext uri="{FF2B5EF4-FFF2-40B4-BE49-F238E27FC236}">
                <a16:creationId xmlns:a16="http://schemas.microsoft.com/office/drawing/2014/main" id="{F31B43F4-140C-4C45-94A6-046DB899CA43}"/>
              </a:ext>
            </a:extLst>
          </p:cNvPr>
          <p:cNvSpPr/>
          <p:nvPr/>
        </p:nvSpPr>
        <p:spPr>
          <a:xfrm>
            <a:off x="2187254" y="5222479"/>
            <a:ext cx="2088859" cy="3623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06E27758-6227-4D37-8B8D-1FC760EBD6DC}"/>
              </a:ext>
            </a:extLst>
          </p:cNvPr>
          <p:cNvSpPr/>
          <p:nvPr/>
        </p:nvSpPr>
        <p:spPr>
          <a:xfrm rot="10800000">
            <a:off x="8213084" y="5071184"/>
            <a:ext cx="608696" cy="218114"/>
          </a:xfrm>
          <a:prstGeom prst="rightArrow">
            <a:avLst>
              <a:gd name="adj1" fmla="val 50000"/>
              <a:gd name="adj2" fmla="val 50000"/>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Diagram 11">
            <a:extLst>
              <a:ext uri="{FF2B5EF4-FFF2-40B4-BE49-F238E27FC236}">
                <a16:creationId xmlns:a16="http://schemas.microsoft.com/office/drawing/2014/main" id="{34B1074F-21C6-44DE-9157-9CD9C8494A02}"/>
              </a:ext>
            </a:extLst>
          </p:cNvPr>
          <p:cNvGraphicFramePr/>
          <p:nvPr>
            <p:extLst>
              <p:ext uri="{D42A27DB-BD31-4B8C-83A1-F6EECF244321}">
                <p14:modId xmlns:p14="http://schemas.microsoft.com/office/powerpoint/2010/main" val="3031513410"/>
              </p:ext>
            </p:extLst>
          </p:nvPr>
        </p:nvGraphicFramePr>
        <p:xfrm>
          <a:off x="267419" y="729509"/>
          <a:ext cx="11845249" cy="12096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47649448"/>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46E8E-3FBB-42DF-9F60-92D262DD051B}"/>
              </a:ext>
            </a:extLst>
          </p:cNvPr>
          <p:cNvSpPr>
            <a:spLocks noGrp="1"/>
          </p:cNvSpPr>
          <p:nvPr>
            <p:ph type="title"/>
          </p:nvPr>
        </p:nvSpPr>
        <p:spPr/>
        <p:txBody>
          <a:bodyPr/>
          <a:lstStyle/>
          <a:p>
            <a:r>
              <a:rPr lang="en-US" dirty="0"/>
              <a:t>Purchaser application process: Vendor Portion (</a:t>
            </a:r>
            <a:r>
              <a:rPr lang="en-US" dirty="0" err="1"/>
              <a:t>con’t</a:t>
            </a:r>
            <a:r>
              <a:rPr lang="en-US" dirty="0"/>
              <a:t>.)</a:t>
            </a:r>
          </a:p>
        </p:txBody>
      </p:sp>
      <p:sp>
        <p:nvSpPr>
          <p:cNvPr id="5" name="Slide Number Placeholder 4">
            <a:extLst>
              <a:ext uri="{FF2B5EF4-FFF2-40B4-BE49-F238E27FC236}">
                <a16:creationId xmlns:a16="http://schemas.microsoft.com/office/drawing/2014/main" id="{792944A1-73C3-43A7-8E2A-A70C3F8B444C}"/>
              </a:ext>
            </a:extLst>
          </p:cNvPr>
          <p:cNvSpPr>
            <a:spLocks noGrp="1"/>
          </p:cNvSpPr>
          <p:nvPr>
            <p:ph type="sldNum" sz="quarter" idx="12"/>
          </p:nvPr>
        </p:nvSpPr>
        <p:spPr/>
        <p:txBody>
          <a:bodyPr/>
          <a:lstStyle/>
          <a:p>
            <a:fld id="{B75BCFC9-E82B-4944-A120-443CA75A443F}" type="slidenum">
              <a:rPr lang="en-US" smtClean="0"/>
              <a:pPr/>
              <a:t>16</a:t>
            </a:fld>
            <a:endParaRPr lang="en-US"/>
          </a:p>
        </p:txBody>
      </p:sp>
      <p:pic>
        <p:nvPicPr>
          <p:cNvPr id="7" name="Picture 6">
            <a:extLst>
              <a:ext uri="{FF2B5EF4-FFF2-40B4-BE49-F238E27FC236}">
                <a16:creationId xmlns:a16="http://schemas.microsoft.com/office/drawing/2014/main" id="{415B0EAA-6538-4470-B840-F4113121ABE4}"/>
              </a:ext>
            </a:extLst>
          </p:cNvPr>
          <p:cNvPicPr>
            <a:picLocks noChangeAspect="1"/>
          </p:cNvPicPr>
          <p:nvPr/>
        </p:nvPicPr>
        <p:blipFill>
          <a:blip r:embed="rId3"/>
          <a:stretch>
            <a:fillRect/>
          </a:stretch>
        </p:blipFill>
        <p:spPr>
          <a:xfrm>
            <a:off x="267419" y="2227387"/>
            <a:ext cx="4950785" cy="2928634"/>
          </a:xfrm>
          <a:prstGeom prst="rect">
            <a:avLst/>
          </a:prstGeom>
        </p:spPr>
      </p:pic>
      <p:pic>
        <p:nvPicPr>
          <p:cNvPr id="9" name="Picture 8">
            <a:extLst>
              <a:ext uri="{FF2B5EF4-FFF2-40B4-BE49-F238E27FC236}">
                <a16:creationId xmlns:a16="http://schemas.microsoft.com/office/drawing/2014/main" id="{AEF09968-D5FF-4E2F-B6ED-D20B08BB25A9}"/>
              </a:ext>
            </a:extLst>
          </p:cNvPr>
          <p:cNvPicPr>
            <a:picLocks noChangeAspect="1"/>
          </p:cNvPicPr>
          <p:nvPr/>
        </p:nvPicPr>
        <p:blipFill rotWithShape="1">
          <a:blip r:embed="rId4"/>
          <a:srcRect r="14712" b="-518"/>
          <a:stretch/>
        </p:blipFill>
        <p:spPr>
          <a:xfrm>
            <a:off x="5419953" y="2429589"/>
            <a:ext cx="5719329" cy="4155465"/>
          </a:xfrm>
          <a:prstGeom prst="rect">
            <a:avLst/>
          </a:prstGeom>
        </p:spPr>
      </p:pic>
      <p:sp>
        <p:nvSpPr>
          <p:cNvPr id="10" name="Oval 9">
            <a:extLst>
              <a:ext uri="{FF2B5EF4-FFF2-40B4-BE49-F238E27FC236}">
                <a16:creationId xmlns:a16="http://schemas.microsoft.com/office/drawing/2014/main" id="{A9C9F1D5-F830-4A63-9F95-0E08EF3DDC28}"/>
              </a:ext>
            </a:extLst>
          </p:cNvPr>
          <p:cNvSpPr/>
          <p:nvPr/>
        </p:nvSpPr>
        <p:spPr>
          <a:xfrm>
            <a:off x="4267200" y="3883921"/>
            <a:ext cx="691982" cy="4521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8D16A39D-AF49-4996-A575-EB73FA3EFD59}"/>
              </a:ext>
            </a:extLst>
          </p:cNvPr>
          <p:cNvSpPr/>
          <p:nvPr/>
        </p:nvSpPr>
        <p:spPr>
          <a:xfrm>
            <a:off x="8348464" y="5114605"/>
            <a:ext cx="3183467" cy="1559485"/>
          </a:xfrm>
          <a:prstGeom prst="wedgeRoundRectCallout">
            <a:avLst>
              <a:gd name="adj1" fmla="val -100463"/>
              <a:gd name="adj2" fmla="val -72109"/>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71DAC89-AFC1-4109-9700-68D42C2839BD}"/>
              </a:ext>
            </a:extLst>
          </p:cNvPr>
          <p:cNvSpPr txBox="1"/>
          <p:nvPr/>
        </p:nvSpPr>
        <p:spPr>
          <a:xfrm>
            <a:off x="7534614" y="5298841"/>
            <a:ext cx="3997317" cy="1169551"/>
          </a:xfrm>
          <a:prstGeom prst="rect">
            <a:avLst/>
          </a:prstGeom>
          <a:noFill/>
        </p:spPr>
        <p:txBody>
          <a:bodyPr wrap="square" rtlCol="0">
            <a:spAutoFit/>
          </a:bodyPr>
          <a:lstStyle/>
          <a:p>
            <a:pPr lvl="2" algn="ctr">
              <a:spcAft>
                <a:spcPts val="1200"/>
              </a:spcAft>
            </a:pPr>
            <a:r>
              <a:rPr lang="en-US" sz="1400" i="1" dirty="0"/>
              <a:t>Access to the purchaser application will be via a single email per purchaser. Ensure you have the right email entered! A dashboard view may be available in addition.</a:t>
            </a:r>
          </a:p>
        </p:txBody>
      </p:sp>
      <p:graphicFrame>
        <p:nvGraphicFramePr>
          <p:cNvPr id="14" name="Diagram 13">
            <a:extLst>
              <a:ext uri="{FF2B5EF4-FFF2-40B4-BE49-F238E27FC236}">
                <a16:creationId xmlns:a16="http://schemas.microsoft.com/office/drawing/2014/main" id="{EB7905C9-5A10-443E-A2E9-271B18D348B1}"/>
              </a:ext>
            </a:extLst>
          </p:cNvPr>
          <p:cNvGraphicFramePr/>
          <p:nvPr>
            <p:extLst>
              <p:ext uri="{D42A27DB-BD31-4B8C-83A1-F6EECF244321}">
                <p14:modId xmlns:p14="http://schemas.microsoft.com/office/powerpoint/2010/main" val="3382388372"/>
              </p:ext>
            </p:extLst>
          </p:nvPr>
        </p:nvGraphicFramePr>
        <p:xfrm>
          <a:off x="180563" y="828564"/>
          <a:ext cx="11845249" cy="12096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35976396"/>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9F8E202B-901E-4EE9-AC4C-814278B67444}"/>
              </a:ext>
            </a:extLst>
          </p:cNvPr>
          <p:cNvGraphicFramePr>
            <a:graphicFrameLocks noGrp="1"/>
          </p:cNvGraphicFramePr>
          <p:nvPr>
            <p:ph idx="1"/>
            <p:extLst>
              <p:ext uri="{D42A27DB-BD31-4B8C-83A1-F6EECF244321}">
                <p14:modId xmlns:p14="http://schemas.microsoft.com/office/powerpoint/2010/main" val="600725183"/>
              </p:ext>
            </p:extLst>
          </p:nvPr>
        </p:nvGraphicFramePr>
        <p:xfrm>
          <a:off x="6096000" y="2127991"/>
          <a:ext cx="5740321" cy="4183039"/>
        </p:xfrm>
        <a:graphic>
          <a:graphicData uri="http://schemas.openxmlformats.org/drawingml/2006/table">
            <a:tbl>
              <a:tblPr firstRow="1" bandRow="1">
                <a:tableStyleId>{5C22544A-7EE6-4342-B048-85BDC9FD1C3A}</a:tableStyleId>
              </a:tblPr>
              <a:tblGrid>
                <a:gridCol w="5740321">
                  <a:extLst>
                    <a:ext uri="{9D8B030D-6E8A-4147-A177-3AD203B41FA5}">
                      <a16:colId xmlns:a16="http://schemas.microsoft.com/office/drawing/2014/main" val="2887938665"/>
                    </a:ext>
                  </a:extLst>
                </a:gridCol>
              </a:tblGrid>
              <a:tr h="397789">
                <a:tc>
                  <a:txBody>
                    <a:bodyPr/>
                    <a:lstStyle/>
                    <a:p>
                      <a:pPr algn="ctr"/>
                      <a:r>
                        <a:rPr lang="en-US" sz="2000" dirty="0"/>
                        <a:t>What do I need for Purchaser Application? </a:t>
                      </a:r>
                    </a:p>
                  </a:txBody>
                  <a:tcPr/>
                </a:tc>
                <a:extLst>
                  <a:ext uri="{0D108BD9-81ED-4DB2-BD59-A6C34878D82A}">
                    <a16:rowId xmlns:a16="http://schemas.microsoft.com/office/drawing/2014/main" val="292301901"/>
                  </a:ext>
                </a:extLst>
              </a:tr>
              <a:tr h="3785250">
                <a:tc>
                  <a:txBody>
                    <a:bodyPr/>
                    <a:lstStyle/>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000" dirty="0"/>
                        <a:t>Proof of </a:t>
                      </a:r>
                      <a:r>
                        <a:rPr lang="en-US" sz="2000" b="1" dirty="0"/>
                        <a:t>intent to purchase </a:t>
                      </a:r>
                      <a:r>
                        <a:rPr lang="en-US" sz="2000" dirty="0"/>
                        <a:t>(signed quote or contingent PO)</a:t>
                      </a:r>
                    </a:p>
                    <a:p>
                      <a:pPr marL="285750" indent="-285750">
                        <a:buFont typeface="Arial" panose="020B0604020202020204" pitchFamily="34" charset="0"/>
                        <a:buChar char="•"/>
                      </a:pPr>
                      <a:r>
                        <a:rPr lang="en-US" sz="2000" b="1" dirty="0"/>
                        <a:t>Any deviation from standard documents</a:t>
                      </a:r>
                      <a:r>
                        <a:rPr lang="en-US" sz="2000" dirty="0"/>
                        <a:t>: </a:t>
                      </a:r>
                    </a:p>
                    <a:p>
                      <a:pPr marL="742950" lvl="1" indent="-285750">
                        <a:buFont typeface="Arial" panose="020B0604020202020204" pitchFamily="34" charset="0"/>
                        <a:buChar char="•"/>
                      </a:pPr>
                      <a:r>
                        <a:rPr lang="en-US" sz="2000" kern="1200" dirty="0">
                          <a:solidFill>
                            <a:schemeClr val="dk1"/>
                          </a:solidFill>
                          <a:effectLst/>
                          <a:latin typeface="+mn-lt"/>
                          <a:ea typeface="+mn-ea"/>
                          <a:cs typeface="+mn-cs"/>
                        </a:rPr>
                        <a:t>Purchaser specific in-state maintenance plan</a:t>
                      </a:r>
                    </a:p>
                    <a:p>
                      <a:pPr marL="742950" lvl="1" indent="-285750">
                        <a:buFont typeface="Arial" panose="020B0604020202020204" pitchFamily="34" charset="0"/>
                        <a:buChar char="•"/>
                      </a:pPr>
                      <a:r>
                        <a:rPr lang="en-US" sz="2000" kern="1200" dirty="0">
                          <a:solidFill>
                            <a:schemeClr val="dk1"/>
                          </a:solidFill>
                          <a:effectLst/>
                          <a:latin typeface="+mn-lt"/>
                          <a:ea typeface="+mn-ea"/>
                          <a:cs typeface="+mn-cs"/>
                        </a:rPr>
                        <a:t>Purchaser specific vehicle warranty </a:t>
                      </a:r>
                    </a:p>
                    <a:p>
                      <a:pPr marL="742950" lvl="1" indent="-285750">
                        <a:buFont typeface="Arial" panose="020B0604020202020204" pitchFamily="34" charset="0"/>
                        <a:buChar char="•"/>
                      </a:pPr>
                      <a:r>
                        <a:rPr lang="en-US" sz="2000" kern="1200" dirty="0">
                          <a:solidFill>
                            <a:schemeClr val="dk1"/>
                          </a:solidFill>
                          <a:effectLst/>
                          <a:latin typeface="+mn-lt"/>
                          <a:ea typeface="+mn-ea"/>
                          <a:cs typeface="+mn-cs"/>
                        </a:rPr>
                        <a:t>Purchaser specific charging plan </a:t>
                      </a:r>
                    </a:p>
                    <a:p>
                      <a:pPr marL="285750" lvl="0" indent="-285750">
                        <a:buFont typeface="Arial" panose="020B0604020202020204" pitchFamily="34" charset="0"/>
                        <a:buChar char="•"/>
                      </a:pPr>
                      <a:r>
                        <a:rPr lang="en-US" sz="2000" b="1" kern="1200" dirty="0">
                          <a:solidFill>
                            <a:schemeClr val="dk1"/>
                          </a:solidFill>
                          <a:effectLst/>
                          <a:latin typeface="+mn-lt"/>
                          <a:ea typeface="+mn-ea"/>
                          <a:cs typeface="+mn-cs"/>
                        </a:rPr>
                        <a:t>Vehicle Delivery Plan </a:t>
                      </a:r>
                      <a:endParaRPr lang="en-US" sz="2000" b="1" dirty="0"/>
                    </a:p>
                    <a:p>
                      <a:pPr marL="285750" indent="-285750">
                        <a:buFont typeface="Arial" panose="020B0604020202020204" pitchFamily="34" charset="0"/>
                        <a:buChar char="•"/>
                      </a:pPr>
                      <a:endParaRPr lang="en-US" sz="2000" dirty="0"/>
                    </a:p>
                  </a:txBody>
                  <a:tcPr/>
                </a:tc>
                <a:extLst>
                  <a:ext uri="{0D108BD9-81ED-4DB2-BD59-A6C34878D82A}">
                    <a16:rowId xmlns:a16="http://schemas.microsoft.com/office/drawing/2014/main" val="4126208098"/>
                  </a:ext>
                </a:extLst>
              </a:tr>
            </a:tbl>
          </a:graphicData>
        </a:graphic>
      </p:graphicFrame>
      <p:sp>
        <p:nvSpPr>
          <p:cNvPr id="5" name="Slide Number Placeholder 4">
            <a:extLst>
              <a:ext uri="{FF2B5EF4-FFF2-40B4-BE49-F238E27FC236}">
                <a16:creationId xmlns:a16="http://schemas.microsoft.com/office/drawing/2014/main" id="{487F86B1-B233-4735-A2EA-6861ADAC32CA}"/>
              </a:ext>
            </a:extLst>
          </p:cNvPr>
          <p:cNvSpPr>
            <a:spLocks noGrp="1"/>
          </p:cNvSpPr>
          <p:nvPr>
            <p:ph type="sldNum" sz="quarter" idx="12"/>
          </p:nvPr>
        </p:nvSpPr>
        <p:spPr/>
        <p:txBody>
          <a:bodyPr/>
          <a:lstStyle/>
          <a:p>
            <a:fld id="{B75BCFC9-E82B-4944-A120-443CA75A443F}" type="slidenum">
              <a:rPr lang="en-US" smtClean="0"/>
              <a:pPr/>
              <a:t>17</a:t>
            </a:fld>
            <a:endParaRPr lang="en-US"/>
          </a:p>
        </p:txBody>
      </p:sp>
      <p:sp>
        <p:nvSpPr>
          <p:cNvPr id="7" name="TextBox 6">
            <a:extLst>
              <a:ext uri="{FF2B5EF4-FFF2-40B4-BE49-F238E27FC236}">
                <a16:creationId xmlns:a16="http://schemas.microsoft.com/office/drawing/2014/main" id="{325AEE27-4314-48A3-90E4-5CD8E93D9623}"/>
              </a:ext>
            </a:extLst>
          </p:cNvPr>
          <p:cNvSpPr txBox="1"/>
          <p:nvPr/>
        </p:nvSpPr>
        <p:spPr>
          <a:xfrm>
            <a:off x="327171" y="170254"/>
            <a:ext cx="11199302" cy="523220"/>
          </a:xfrm>
          <a:prstGeom prst="rect">
            <a:avLst/>
          </a:prstGeom>
          <a:noFill/>
        </p:spPr>
        <p:txBody>
          <a:bodyPr wrap="square" rtlCol="0">
            <a:spAutoFit/>
          </a:bodyPr>
          <a:lstStyle/>
          <a:p>
            <a:r>
              <a:rPr kumimoji="0" lang="en-US" sz="2800" b="1" i="0" u="none" strike="noStrike" kern="1200" cap="none" spc="0" normalizeH="0" baseline="0" noProof="0" dirty="0">
                <a:ln>
                  <a:noFill/>
                </a:ln>
                <a:solidFill>
                  <a:srgbClr val="00597C"/>
                </a:solidFill>
                <a:effectLst/>
                <a:uLnTx/>
                <a:uFillTx/>
                <a:latin typeface="Arial" panose="020B0604020202020204"/>
                <a:ea typeface="+mj-ea"/>
                <a:cs typeface="+mj-cs"/>
              </a:rPr>
              <a:t>Purchaser application process: Vendor Portion (</a:t>
            </a:r>
            <a:r>
              <a:rPr kumimoji="0" lang="en-US" sz="2800" b="1" i="0" u="none" strike="noStrike" kern="1200" cap="none" spc="0" normalizeH="0" baseline="0" noProof="0" dirty="0" err="1">
                <a:ln>
                  <a:noFill/>
                </a:ln>
                <a:solidFill>
                  <a:srgbClr val="00597C"/>
                </a:solidFill>
                <a:effectLst/>
                <a:uLnTx/>
                <a:uFillTx/>
                <a:latin typeface="Arial" panose="020B0604020202020204"/>
                <a:ea typeface="+mj-ea"/>
                <a:cs typeface="+mj-cs"/>
              </a:rPr>
              <a:t>con’t</a:t>
            </a:r>
            <a:r>
              <a:rPr kumimoji="0" lang="en-US" sz="2800" b="1" i="0" u="none" strike="noStrike" kern="1200" cap="none" spc="0" normalizeH="0" baseline="0" noProof="0" dirty="0">
                <a:ln>
                  <a:noFill/>
                </a:ln>
                <a:solidFill>
                  <a:srgbClr val="00597C"/>
                </a:solidFill>
                <a:effectLst/>
                <a:uLnTx/>
                <a:uFillTx/>
                <a:latin typeface="Arial" panose="020B0604020202020204"/>
                <a:ea typeface="+mj-ea"/>
                <a:cs typeface="+mj-cs"/>
              </a:rPr>
              <a:t>.)</a:t>
            </a:r>
            <a:endParaRPr lang="en-US" dirty="0"/>
          </a:p>
        </p:txBody>
      </p:sp>
      <p:pic>
        <p:nvPicPr>
          <p:cNvPr id="2" name="Picture 1">
            <a:extLst>
              <a:ext uri="{FF2B5EF4-FFF2-40B4-BE49-F238E27FC236}">
                <a16:creationId xmlns:a16="http://schemas.microsoft.com/office/drawing/2014/main" id="{48519369-3296-40D6-9E97-E8018B9C9A1E}"/>
              </a:ext>
            </a:extLst>
          </p:cNvPr>
          <p:cNvPicPr>
            <a:picLocks noChangeAspect="1"/>
          </p:cNvPicPr>
          <p:nvPr/>
        </p:nvPicPr>
        <p:blipFill rotWithShape="1">
          <a:blip r:embed="rId2"/>
          <a:srcRect r="1217" b="13361"/>
          <a:stretch/>
        </p:blipFill>
        <p:spPr>
          <a:xfrm>
            <a:off x="362866" y="2012081"/>
            <a:ext cx="5740321" cy="4298949"/>
          </a:xfrm>
          <a:prstGeom prst="rect">
            <a:avLst/>
          </a:prstGeom>
        </p:spPr>
      </p:pic>
      <p:graphicFrame>
        <p:nvGraphicFramePr>
          <p:cNvPr id="8" name="Diagram 7">
            <a:extLst>
              <a:ext uri="{FF2B5EF4-FFF2-40B4-BE49-F238E27FC236}">
                <a16:creationId xmlns:a16="http://schemas.microsoft.com/office/drawing/2014/main" id="{23319E7D-1882-4774-83E2-97F81EC72430}"/>
              </a:ext>
            </a:extLst>
          </p:cNvPr>
          <p:cNvGraphicFramePr/>
          <p:nvPr>
            <p:extLst>
              <p:ext uri="{D42A27DB-BD31-4B8C-83A1-F6EECF244321}">
                <p14:modId xmlns:p14="http://schemas.microsoft.com/office/powerpoint/2010/main" val="1870646059"/>
              </p:ext>
            </p:extLst>
          </p:nvPr>
        </p:nvGraphicFramePr>
        <p:xfrm>
          <a:off x="180563" y="828564"/>
          <a:ext cx="11845249" cy="1209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8930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5B8A3-FFE7-4B94-B367-28B72B583DB3}"/>
              </a:ext>
            </a:extLst>
          </p:cNvPr>
          <p:cNvSpPr>
            <a:spLocks noGrp="1"/>
          </p:cNvSpPr>
          <p:nvPr>
            <p:ph type="title"/>
          </p:nvPr>
        </p:nvSpPr>
        <p:spPr>
          <a:xfrm>
            <a:off x="267419" y="243675"/>
            <a:ext cx="11611155" cy="879895"/>
          </a:xfrm>
        </p:spPr>
        <p:txBody>
          <a:bodyPr/>
          <a:lstStyle/>
          <a:p>
            <a:r>
              <a:rPr kumimoji="0" lang="en-US" sz="2800" b="1" i="0" u="none" strike="noStrike" kern="1200" cap="none" spc="0" normalizeH="0" baseline="0" noProof="0" dirty="0">
                <a:ln>
                  <a:noFill/>
                </a:ln>
                <a:solidFill>
                  <a:srgbClr val="00597C"/>
                </a:solidFill>
                <a:effectLst/>
                <a:uLnTx/>
                <a:uFillTx/>
                <a:latin typeface="Arial" panose="020B0604020202020204"/>
                <a:ea typeface="+mj-ea"/>
                <a:cs typeface="+mj-cs"/>
              </a:rPr>
              <a:t>Purchaser application process: Purchaser Portion</a:t>
            </a:r>
            <a:endParaRPr lang="en-US" dirty="0"/>
          </a:p>
        </p:txBody>
      </p:sp>
      <p:sp>
        <p:nvSpPr>
          <p:cNvPr id="5" name="Slide Number Placeholder 4">
            <a:extLst>
              <a:ext uri="{FF2B5EF4-FFF2-40B4-BE49-F238E27FC236}">
                <a16:creationId xmlns:a16="http://schemas.microsoft.com/office/drawing/2014/main" id="{A79637D5-790A-4CE1-8FD5-4A55A85C0FB0}"/>
              </a:ext>
            </a:extLst>
          </p:cNvPr>
          <p:cNvSpPr>
            <a:spLocks noGrp="1"/>
          </p:cNvSpPr>
          <p:nvPr>
            <p:ph type="sldNum" sz="quarter" idx="12"/>
          </p:nvPr>
        </p:nvSpPr>
        <p:spPr/>
        <p:txBody>
          <a:bodyPr/>
          <a:lstStyle/>
          <a:p>
            <a:fld id="{B75BCFC9-E82B-4944-A120-443CA75A443F}" type="slidenum">
              <a:rPr lang="en-US" smtClean="0"/>
              <a:pPr/>
              <a:t>18</a:t>
            </a:fld>
            <a:endParaRPr lang="en-US"/>
          </a:p>
        </p:txBody>
      </p:sp>
      <p:pic>
        <p:nvPicPr>
          <p:cNvPr id="7" name="Picture 6">
            <a:extLst>
              <a:ext uri="{FF2B5EF4-FFF2-40B4-BE49-F238E27FC236}">
                <a16:creationId xmlns:a16="http://schemas.microsoft.com/office/drawing/2014/main" id="{D7CB50C9-53CF-4014-9FB3-375A249A659D}"/>
              </a:ext>
            </a:extLst>
          </p:cNvPr>
          <p:cNvPicPr>
            <a:picLocks noChangeAspect="1"/>
          </p:cNvPicPr>
          <p:nvPr/>
        </p:nvPicPr>
        <p:blipFill>
          <a:blip r:embed="rId2"/>
          <a:stretch>
            <a:fillRect/>
          </a:stretch>
        </p:blipFill>
        <p:spPr>
          <a:xfrm>
            <a:off x="267419" y="1748200"/>
            <a:ext cx="6286823" cy="4426177"/>
          </a:xfrm>
          <a:prstGeom prst="rect">
            <a:avLst/>
          </a:prstGeom>
        </p:spPr>
      </p:pic>
      <p:pic>
        <p:nvPicPr>
          <p:cNvPr id="9" name="Picture 8">
            <a:extLst>
              <a:ext uri="{FF2B5EF4-FFF2-40B4-BE49-F238E27FC236}">
                <a16:creationId xmlns:a16="http://schemas.microsoft.com/office/drawing/2014/main" id="{04FBFF52-DD7B-45A7-B83A-808173508259}"/>
              </a:ext>
            </a:extLst>
          </p:cNvPr>
          <p:cNvPicPr>
            <a:picLocks noChangeAspect="1"/>
          </p:cNvPicPr>
          <p:nvPr/>
        </p:nvPicPr>
        <p:blipFill>
          <a:blip r:embed="rId3"/>
          <a:stretch>
            <a:fillRect/>
          </a:stretch>
        </p:blipFill>
        <p:spPr>
          <a:xfrm>
            <a:off x="5623776" y="2077217"/>
            <a:ext cx="6254798" cy="3012072"/>
          </a:xfrm>
          <a:prstGeom prst="rect">
            <a:avLst/>
          </a:prstGeom>
        </p:spPr>
      </p:pic>
      <p:graphicFrame>
        <p:nvGraphicFramePr>
          <p:cNvPr id="8" name="Diagram 7">
            <a:extLst>
              <a:ext uri="{FF2B5EF4-FFF2-40B4-BE49-F238E27FC236}">
                <a16:creationId xmlns:a16="http://schemas.microsoft.com/office/drawing/2014/main" id="{200F4513-7852-425D-BF1A-027ACF9E25CA}"/>
              </a:ext>
            </a:extLst>
          </p:cNvPr>
          <p:cNvGraphicFramePr/>
          <p:nvPr>
            <p:extLst>
              <p:ext uri="{D42A27DB-BD31-4B8C-83A1-F6EECF244321}">
                <p14:modId xmlns:p14="http://schemas.microsoft.com/office/powerpoint/2010/main" val="3321240090"/>
              </p:ext>
            </p:extLst>
          </p:nvPr>
        </p:nvGraphicFramePr>
        <p:xfrm>
          <a:off x="267419" y="683623"/>
          <a:ext cx="11845249" cy="1209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Oval 5">
            <a:extLst>
              <a:ext uri="{FF2B5EF4-FFF2-40B4-BE49-F238E27FC236}">
                <a16:creationId xmlns:a16="http://schemas.microsoft.com/office/drawing/2014/main" id="{848B24B6-0FA6-4176-B6FE-0ADC51387B80}"/>
              </a:ext>
            </a:extLst>
          </p:cNvPr>
          <p:cNvSpPr/>
          <p:nvPr/>
        </p:nvSpPr>
        <p:spPr>
          <a:xfrm>
            <a:off x="5532709" y="4549715"/>
            <a:ext cx="1405683" cy="5692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EB9745A-DB23-4AEB-BAF7-A9EC8ECF044C}"/>
              </a:ext>
            </a:extLst>
          </p:cNvPr>
          <p:cNvSpPr txBox="1"/>
          <p:nvPr/>
        </p:nvSpPr>
        <p:spPr>
          <a:xfrm>
            <a:off x="7535461" y="5273226"/>
            <a:ext cx="4389120" cy="1354217"/>
          </a:xfrm>
          <a:prstGeom prst="rect">
            <a:avLst/>
          </a:prstGeom>
          <a:noFill/>
          <a:effectLst>
            <a:glow rad="63500">
              <a:schemeClr val="accent5">
                <a:satMod val="175000"/>
                <a:alpha val="40000"/>
              </a:schemeClr>
            </a:glow>
          </a:effectLst>
        </p:spPr>
        <p:txBody>
          <a:bodyPr wrap="square" rtlCol="0">
            <a:spAutoFit/>
          </a:bodyPr>
          <a:lstStyle/>
          <a:p>
            <a:r>
              <a:rPr lang="en-US" sz="1600" dirty="0"/>
              <a:t>Status meaning: </a:t>
            </a:r>
          </a:p>
          <a:p>
            <a:pPr marL="742950" lvl="1" indent="-285750">
              <a:buFont typeface="Arial" panose="020B0604020202020204" pitchFamily="34" charset="0"/>
              <a:buChar char="•"/>
            </a:pPr>
            <a:r>
              <a:rPr lang="en-US" sz="1600" dirty="0"/>
              <a:t>In Process: with the vendor </a:t>
            </a:r>
          </a:p>
          <a:p>
            <a:pPr marL="742950" lvl="1" indent="-285750">
              <a:buFont typeface="Arial" panose="020B0604020202020204" pitchFamily="34" charset="0"/>
              <a:buChar char="•"/>
            </a:pPr>
            <a:r>
              <a:rPr lang="en-US" sz="1600" dirty="0"/>
              <a:t>In process full application: with the purchaser </a:t>
            </a:r>
          </a:p>
          <a:p>
            <a:pPr marL="742950" lvl="1" indent="-285750">
              <a:buFont typeface="Arial" panose="020B0604020202020204" pitchFamily="34" charset="0"/>
              <a:buChar char="•"/>
            </a:pPr>
            <a:r>
              <a:rPr lang="en-US" sz="1600" dirty="0"/>
              <a:t>Submitted</a:t>
            </a:r>
          </a:p>
        </p:txBody>
      </p:sp>
    </p:spTree>
    <p:extLst>
      <p:ext uri="{BB962C8B-B14F-4D97-AF65-F5344CB8AC3E}">
        <p14:creationId xmlns:p14="http://schemas.microsoft.com/office/powerpoint/2010/main" val="3131983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69E828-DC98-4BE6-95F1-3838E1611CF0}"/>
              </a:ext>
            </a:extLst>
          </p:cNvPr>
          <p:cNvPicPr>
            <a:picLocks noChangeAspect="1"/>
          </p:cNvPicPr>
          <p:nvPr/>
        </p:nvPicPr>
        <p:blipFill>
          <a:blip r:embed="rId3"/>
          <a:stretch>
            <a:fillRect/>
          </a:stretch>
        </p:blipFill>
        <p:spPr>
          <a:xfrm>
            <a:off x="267420" y="2006068"/>
            <a:ext cx="5145876" cy="2828912"/>
          </a:xfrm>
          <a:prstGeom prst="rect">
            <a:avLst/>
          </a:prstGeom>
        </p:spPr>
      </p:pic>
      <p:sp>
        <p:nvSpPr>
          <p:cNvPr id="2" name="Title 1">
            <a:extLst>
              <a:ext uri="{FF2B5EF4-FFF2-40B4-BE49-F238E27FC236}">
                <a16:creationId xmlns:a16="http://schemas.microsoft.com/office/drawing/2014/main" id="{E1A32A34-730B-412C-AA4F-8AD9DE77FB02}"/>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00597C"/>
                </a:solidFill>
                <a:effectLst/>
                <a:uLnTx/>
                <a:uFillTx/>
                <a:latin typeface="Arial" panose="020B0604020202020204"/>
                <a:ea typeface="+mj-ea"/>
                <a:cs typeface="+mj-cs"/>
              </a:rPr>
              <a:t>Purchaser application process: Purchaser Part (</a:t>
            </a:r>
            <a:r>
              <a:rPr kumimoji="0" lang="en-US" sz="2800" b="1" i="0" u="none" strike="noStrike" kern="1200" cap="none" spc="0" normalizeH="0" baseline="0" noProof="0" dirty="0" err="1">
                <a:ln>
                  <a:noFill/>
                </a:ln>
                <a:solidFill>
                  <a:srgbClr val="00597C"/>
                </a:solidFill>
                <a:effectLst/>
                <a:uLnTx/>
                <a:uFillTx/>
                <a:latin typeface="Arial" panose="020B0604020202020204"/>
                <a:ea typeface="+mj-ea"/>
                <a:cs typeface="+mj-cs"/>
              </a:rPr>
              <a:t>con’t</a:t>
            </a:r>
            <a:r>
              <a:rPr kumimoji="0" lang="en-US" sz="2800" b="1" i="0" u="none" strike="noStrike" kern="1200" cap="none" spc="0" normalizeH="0" baseline="0" noProof="0" dirty="0">
                <a:ln>
                  <a:noFill/>
                </a:ln>
                <a:solidFill>
                  <a:srgbClr val="00597C"/>
                </a:solidFill>
                <a:effectLst/>
                <a:uLnTx/>
                <a:uFillTx/>
                <a:latin typeface="Arial" panose="020B0604020202020204"/>
                <a:ea typeface="+mj-ea"/>
                <a:cs typeface="+mj-cs"/>
              </a:rPr>
              <a:t>)</a:t>
            </a:r>
            <a:endParaRPr lang="en-US" dirty="0"/>
          </a:p>
        </p:txBody>
      </p:sp>
      <p:sp>
        <p:nvSpPr>
          <p:cNvPr id="5" name="Slide Number Placeholder 4">
            <a:extLst>
              <a:ext uri="{FF2B5EF4-FFF2-40B4-BE49-F238E27FC236}">
                <a16:creationId xmlns:a16="http://schemas.microsoft.com/office/drawing/2014/main" id="{65317D4D-5611-4332-BC4C-6382DFC1CB91}"/>
              </a:ext>
            </a:extLst>
          </p:cNvPr>
          <p:cNvSpPr>
            <a:spLocks noGrp="1"/>
          </p:cNvSpPr>
          <p:nvPr>
            <p:ph type="sldNum" sz="quarter" idx="12"/>
          </p:nvPr>
        </p:nvSpPr>
        <p:spPr/>
        <p:txBody>
          <a:bodyPr/>
          <a:lstStyle/>
          <a:p>
            <a:fld id="{B75BCFC9-E82B-4944-A120-443CA75A443F}" type="slidenum">
              <a:rPr lang="en-US" smtClean="0"/>
              <a:pPr/>
              <a:t>19</a:t>
            </a:fld>
            <a:endParaRPr lang="en-US"/>
          </a:p>
        </p:txBody>
      </p:sp>
      <p:sp>
        <p:nvSpPr>
          <p:cNvPr id="13" name="TextBox 12">
            <a:extLst>
              <a:ext uri="{FF2B5EF4-FFF2-40B4-BE49-F238E27FC236}">
                <a16:creationId xmlns:a16="http://schemas.microsoft.com/office/drawing/2014/main" id="{341DE90A-080E-4EA7-B496-A7D9B5586F64}"/>
              </a:ext>
            </a:extLst>
          </p:cNvPr>
          <p:cNvSpPr txBox="1"/>
          <p:nvPr/>
        </p:nvSpPr>
        <p:spPr>
          <a:xfrm>
            <a:off x="267419" y="4003982"/>
            <a:ext cx="11322502" cy="830997"/>
          </a:xfrm>
          <a:prstGeom prst="rect">
            <a:avLst/>
          </a:prstGeom>
          <a:noFill/>
        </p:spPr>
        <p:txBody>
          <a:bodyPr wrap="square" rtlCol="0">
            <a:spAutoFit/>
          </a:bodyPr>
          <a:lstStyle/>
          <a:p>
            <a:pPr marL="342900" indent="-342900">
              <a:buFont typeface="Arial" panose="020B0604020202020204" pitchFamily="34" charset="0"/>
              <a:buChar char="•"/>
            </a:pPr>
            <a:endParaRPr lang="en-US" sz="2400"/>
          </a:p>
          <a:p>
            <a:pPr marL="342900" indent="-342900">
              <a:buFont typeface="Arial" panose="020B0604020202020204" pitchFamily="34" charset="0"/>
              <a:buChar char="•"/>
            </a:pPr>
            <a:endParaRPr lang="en-US" sz="2400"/>
          </a:p>
        </p:txBody>
      </p:sp>
      <p:graphicFrame>
        <p:nvGraphicFramePr>
          <p:cNvPr id="20" name="Diagram 19">
            <a:extLst>
              <a:ext uri="{FF2B5EF4-FFF2-40B4-BE49-F238E27FC236}">
                <a16:creationId xmlns:a16="http://schemas.microsoft.com/office/drawing/2014/main" id="{40DB858B-3A71-4527-8455-54CEA96171B0}"/>
              </a:ext>
            </a:extLst>
          </p:cNvPr>
          <p:cNvGraphicFramePr/>
          <p:nvPr>
            <p:extLst>
              <p:ext uri="{D42A27DB-BD31-4B8C-83A1-F6EECF244321}">
                <p14:modId xmlns:p14="http://schemas.microsoft.com/office/powerpoint/2010/main" val="591470979"/>
              </p:ext>
            </p:extLst>
          </p:nvPr>
        </p:nvGraphicFramePr>
        <p:xfrm>
          <a:off x="267419" y="719053"/>
          <a:ext cx="11845249" cy="1209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TextBox 20">
            <a:extLst>
              <a:ext uri="{FF2B5EF4-FFF2-40B4-BE49-F238E27FC236}">
                <a16:creationId xmlns:a16="http://schemas.microsoft.com/office/drawing/2014/main" id="{C78C3A3C-2D52-439A-85AA-D0513242F3C4}"/>
              </a:ext>
            </a:extLst>
          </p:cNvPr>
          <p:cNvSpPr txBox="1"/>
          <p:nvPr/>
        </p:nvSpPr>
        <p:spPr>
          <a:xfrm>
            <a:off x="622983" y="5590216"/>
            <a:ext cx="11399230" cy="707886"/>
          </a:xfrm>
          <a:prstGeom prst="rect">
            <a:avLst/>
          </a:prstGeom>
          <a:noFill/>
        </p:spPr>
        <p:txBody>
          <a:bodyPr wrap="square" rtlCol="0">
            <a:spAutoFit/>
          </a:bodyPr>
          <a:lstStyle/>
          <a:p>
            <a:r>
              <a:rPr lang="en-US" sz="2000" b="1"/>
              <a:t>Entity information includes: </a:t>
            </a:r>
            <a:r>
              <a:rPr lang="en-US" sz="2000"/>
              <a:t>name, address, contact(s) information (primary contact, CEO, &amp; any others), EIN, website, business description, demographics/diversity plan, legal questionnaire, </a:t>
            </a:r>
            <a:r>
              <a:rPr lang="en-US" sz="2000" err="1"/>
              <a:t>etc</a:t>
            </a:r>
            <a:endParaRPr lang="en-US" sz="2000"/>
          </a:p>
        </p:txBody>
      </p:sp>
      <p:pic>
        <p:nvPicPr>
          <p:cNvPr id="4" name="Picture 3">
            <a:extLst>
              <a:ext uri="{FF2B5EF4-FFF2-40B4-BE49-F238E27FC236}">
                <a16:creationId xmlns:a16="http://schemas.microsoft.com/office/drawing/2014/main" id="{6409EB31-A621-498B-91D6-12D16303BBA5}"/>
              </a:ext>
            </a:extLst>
          </p:cNvPr>
          <p:cNvPicPr>
            <a:picLocks noChangeAspect="1"/>
          </p:cNvPicPr>
          <p:nvPr/>
        </p:nvPicPr>
        <p:blipFill>
          <a:blip r:embed="rId9"/>
          <a:stretch>
            <a:fillRect/>
          </a:stretch>
        </p:blipFill>
        <p:spPr>
          <a:xfrm>
            <a:off x="4900630" y="2259172"/>
            <a:ext cx="7121583" cy="3000581"/>
          </a:xfrm>
          <a:prstGeom prst="rect">
            <a:avLst/>
          </a:prstGeom>
        </p:spPr>
      </p:pic>
    </p:spTree>
    <p:extLst>
      <p:ext uri="{BB962C8B-B14F-4D97-AF65-F5344CB8AC3E}">
        <p14:creationId xmlns:p14="http://schemas.microsoft.com/office/powerpoint/2010/main" val="901407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4F41885-29BB-46E3-AA32-1D1800766E7E}"/>
              </a:ext>
            </a:extLst>
          </p:cNvPr>
          <p:cNvSpPr>
            <a:spLocks noGrp="1"/>
          </p:cNvSpPr>
          <p:nvPr>
            <p:ph type="sldNum" sz="quarter" idx="11"/>
          </p:nvPr>
        </p:nvSpPr>
        <p:spPr/>
        <p:txBody>
          <a:bodyPr/>
          <a:lstStyle/>
          <a:p>
            <a:fld id="{B75BCFC9-E82B-4944-A120-443CA75A443F}" type="slidenum">
              <a:rPr lang="en-US" smtClean="0"/>
              <a:pPr/>
              <a:t>2</a:t>
            </a:fld>
            <a:endParaRPr lang="en-US"/>
          </a:p>
        </p:txBody>
      </p:sp>
      <p:sp>
        <p:nvSpPr>
          <p:cNvPr id="7" name="Subtitle 2">
            <a:extLst>
              <a:ext uri="{FF2B5EF4-FFF2-40B4-BE49-F238E27FC236}">
                <a16:creationId xmlns:a16="http://schemas.microsoft.com/office/drawing/2014/main" id="{C88B585E-D923-4D3F-A118-1864C80BE87B}"/>
              </a:ext>
            </a:extLst>
          </p:cNvPr>
          <p:cNvSpPr txBox="1">
            <a:spLocks/>
          </p:cNvSpPr>
          <p:nvPr/>
        </p:nvSpPr>
        <p:spPr>
          <a:xfrm>
            <a:off x="4734093" y="6487065"/>
            <a:ext cx="2677805" cy="172452"/>
          </a:xfrm>
          <a:prstGeom prst="rect">
            <a:avLst/>
          </a:prstGeom>
        </p:spPr>
        <p:txBody>
          <a:bodyPr vert="horz" wrap="none"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5"/>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5"/>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5"/>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5"/>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5"/>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900" dirty="0">
                <a:solidFill>
                  <a:schemeClr val="bg1"/>
                </a:solidFill>
              </a:rPr>
              <a:t>FINAL DRAFT</a:t>
            </a:r>
          </a:p>
        </p:txBody>
      </p:sp>
      <p:graphicFrame>
        <p:nvGraphicFramePr>
          <p:cNvPr id="6" name="Table 15">
            <a:extLst>
              <a:ext uri="{FF2B5EF4-FFF2-40B4-BE49-F238E27FC236}">
                <a16:creationId xmlns:a16="http://schemas.microsoft.com/office/drawing/2014/main" id="{44A171CB-0BBE-47CA-B842-F528DF895475}"/>
              </a:ext>
            </a:extLst>
          </p:cNvPr>
          <p:cNvGraphicFramePr>
            <a:graphicFrameLocks/>
          </p:cNvGraphicFramePr>
          <p:nvPr>
            <p:extLst>
              <p:ext uri="{D42A27DB-BD31-4B8C-83A1-F6EECF244321}">
                <p14:modId xmlns:p14="http://schemas.microsoft.com/office/powerpoint/2010/main" val="1719122910"/>
              </p:ext>
            </p:extLst>
          </p:nvPr>
        </p:nvGraphicFramePr>
        <p:xfrm>
          <a:off x="425958" y="424768"/>
          <a:ext cx="10236672" cy="4145280"/>
        </p:xfrm>
        <a:graphic>
          <a:graphicData uri="http://schemas.openxmlformats.org/drawingml/2006/table">
            <a:tbl>
              <a:tblPr firstRow="1"/>
              <a:tblGrid>
                <a:gridCol w="9918881">
                  <a:extLst>
                    <a:ext uri="{9D8B030D-6E8A-4147-A177-3AD203B41FA5}">
                      <a16:colId xmlns:a16="http://schemas.microsoft.com/office/drawing/2014/main" val="2340094339"/>
                    </a:ext>
                  </a:extLst>
                </a:gridCol>
                <a:gridCol w="317791">
                  <a:extLst>
                    <a:ext uri="{9D8B030D-6E8A-4147-A177-3AD203B41FA5}">
                      <a16:colId xmlns:a16="http://schemas.microsoft.com/office/drawing/2014/main" val="3862719088"/>
                    </a:ext>
                  </a:extLst>
                </a:gridCol>
              </a:tblGrid>
              <a:tr h="370840">
                <a:tc>
                  <a:txBody>
                    <a:bodyPr/>
                    <a:lstStyle/>
                    <a:p>
                      <a:r>
                        <a:rPr lang="en-US" sz="2800" b="1" dirty="0">
                          <a:solidFill>
                            <a:schemeClr val="accent4"/>
                          </a:solidFill>
                        </a:rPr>
                        <a:t>Agenda</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endParaRPr lang="en-US" b="1">
                        <a:solidFill>
                          <a:schemeClr val="accent4"/>
                        </a:solidFill>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5512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i="1" kern="1200" dirty="0">
                          <a:solidFill>
                            <a:schemeClr val="bg1"/>
                          </a:solidFill>
                          <a:effectLst/>
                          <a:latin typeface="+mn-lt"/>
                          <a:ea typeface="+mn-ea"/>
                          <a:cs typeface="Times New Roman" panose="02020603050405020304" pitchFamily="18" charset="0"/>
                        </a:rPr>
                        <a:t>Welcome</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algn="l" defTabSz="914400" rtl="0" eaLnBrk="1" latinLnBrk="0" hangingPunct="1"/>
                      <a:endParaRPr lang="en-US" sz="2800" kern="1200">
                        <a:solidFill>
                          <a:schemeClr val="accent6">
                            <a:lumMod val="75000"/>
                            <a:lumOff val="25000"/>
                          </a:schemeClr>
                        </a:solidFill>
                        <a:effectLst/>
                        <a:latin typeface="+mn-lt"/>
                        <a:ea typeface="+mn-ea"/>
                        <a:cs typeface="Times New Roman" panose="02020603050405020304" pitchFamily="18"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9255391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i="1" kern="1200" dirty="0">
                          <a:solidFill>
                            <a:schemeClr val="bg1"/>
                          </a:solidFill>
                          <a:effectLst/>
                          <a:latin typeface="+mn-lt"/>
                          <a:ea typeface="+mn-ea"/>
                          <a:cs typeface="Times New Roman" panose="02020603050405020304" pitchFamily="18" charset="0"/>
                        </a:rPr>
                        <a:t>Program overview</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lang="en-US" sz="2800" b="0" i="0" kern="1200">
                        <a:solidFill>
                          <a:schemeClr val="accent6">
                            <a:lumMod val="75000"/>
                            <a:lumOff val="25000"/>
                          </a:schemeClr>
                        </a:solidFill>
                        <a:effectLst/>
                        <a:latin typeface="+mn-lt"/>
                        <a:ea typeface="+mn-ea"/>
                        <a:cs typeface="Times New Roman" panose="02020603050405020304" pitchFamily="18"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97999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i="1" kern="1200" dirty="0">
                          <a:solidFill>
                            <a:schemeClr val="bg1"/>
                          </a:solidFill>
                          <a:effectLst/>
                          <a:latin typeface="+mn-lt"/>
                          <a:ea typeface="+mn-ea"/>
                          <a:cs typeface="Times New Roman" panose="02020603050405020304" pitchFamily="18" charset="0"/>
                        </a:rPr>
                        <a:t>Eligibility criteria</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algn="l" defTabSz="914400" rtl="0" eaLnBrk="1" latinLnBrk="0" hangingPunct="1"/>
                      <a:endParaRPr lang="en-US" sz="2800" b="0" i="0" kern="1200">
                        <a:solidFill>
                          <a:schemeClr val="accent6">
                            <a:lumMod val="75000"/>
                            <a:lumOff val="25000"/>
                          </a:schemeClr>
                        </a:solidFill>
                        <a:effectLst/>
                        <a:latin typeface="+mn-lt"/>
                        <a:ea typeface="+mn-ea"/>
                        <a:cs typeface="Times New Roman" panose="02020603050405020304" pitchFamily="18"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681682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i="1" kern="1200" noProof="0" dirty="0">
                          <a:solidFill>
                            <a:schemeClr val="bg1"/>
                          </a:solidFill>
                          <a:effectLst/>
                          <a:latin typeface="+mn-lt"/>
                          <a:ea typeface="+mn-ea"/>
                          <a:cs typeface="Times New Roman" panose="02020603050405020304" pitchFamily="18" charset="0"/>
                        </a:rPr>
                        <a:t>Basic application process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kern="1200" noProof="0">
                        <a:solidFill>
                          <a:schemeClr val="accent6">
                            <a:lumMod val="75000"/>
                            <a:lumOff val="25000"/>
                          </a:schemeClr>
                        </a:solidFill>
                        <a:effectLst/>
                        <a:latin typeface="+mn-lt"/>
                        <a:ea typeface="+mn-ea"/>
                        <a:cs typeface="Times New Roman" panose="02020603050405020304" pitchFamily="18"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691112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i="1" kern="1200" noProof="0" dirty="0">
                          <a:solidFill>
                            <a:schemeClr val="bg1"/>
                          </a:solidFill>
                          <a:effectLst/>
                          <a:latin typeface="+mn-lt"/>
                          <a:ea typeface="+mn-ea"/>
                          <a:cs typeface="Times New Roman" panose="02020603050405020304" pitchFamily="18" charset="0"/>
                        </a:rPr>
                        <a:t>Administration, documentation, and compliance</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i="1" kern="1200" noProof="0">
                        <a:solidFill>
                          <a:schemeClr val="bg1"/>
                        </a:solidFill>
                        <a:effectLst/>
                        <a:latin typeface="+mn-lt"/>
                        <a:ea typeface="+mn-ea"/>
                        <a:cs typeface="Times New Roman" panose="02020603050405020304" pitchFamily="18"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5532856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i="1" kern="1200" noProof="0" dirty="0">
                          <a:solidFill>
                            <a:schemeClr val="bg1"/>
                          </a:solidFill>
                          <a:effectLst/>
                          <a:latin typeface="+mn-lt"/>
                          <a:ea typeface="+mn-ea"/>
                          <a:cs typeface="Times New Roman" panose="02020603050405020304" pitchFamily="18" charset="0"/>
                        </a:rPr>
                        <a:t>Q&amp;A</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i="1" kern="1200" noProof="0">
                        <a:solidFill>
                          <a:schemeClr val="bg1"/>
                        </a:solidFill>
                        <a:effectLst/>
                        <a:latin typeface="+mn-lt"/>
                        <a:ea typeface="+mn-ea"/>
                        <a:cs typeface="Times New Roman" panose="02020603050405020304" pitchFamily="18"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264627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i="1" kern="1200" noProof="0" dirty="0">
                        <a:solidFill>
                          <a:schemeClr val="bg1"/>
                        </a:solidFill>
                        <a:effectLst/>
                        <a:latin typeface="+mn-lt"/>
                        <a:ea typeface="+mn-ea"/>
                        <a:cs typeface="Times New Roman" panose="02020603050405020304" pitchFamily="18"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i="1" kern="1200" noProof="0" dirty="0">
                        <a:solidFill>
                          <a:schemeClr val="bg1"/>
                        </a:solidFill>
                        <a:effectLst/>
                        <a:latin typeface="+mn-lt"/>
                        <a:ea typeface="+mn-ea"/>
                        <a:cs typeface="Times New Roman" panose="02020603050405020304" pitchFamily="18"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093238215"/>
                  </a:ext>
                </a:extLst>
              </a:tr>
            </a:tbl>
          </a:graphicData>
        </a:graphic>
      </p:graphicFrame>
    </p:spTree>
    <p:extLst>
      <p:ext uri="{BB962C8B-B14F-4D97-AF65-F5344CB8AC3E}">
        <p14:creationId xmlns:p14="http://schemas.microsoft.com/office/powerpoint/2010/main" val="1837185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4FA63-8083-4BE7-AC68-B0BF35A4CAEF}"/>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00597C"/>
                </a:solidFill>
                <a:effectLst/>
                <a:uLnTx/>
                <a:uFillTx/>
                <a:latin typeface="Arial" panose="020B0604020202020204"/>
                <a:ea typeface="+mj-ea"/>
                <a:cs typeface="+mj-cs"/>
              </a:rPr>
              <a:t>Purchaser application process: Purchaser Portion (</a:t>
            </a:r>
            <a:r>
              <a:rPr kumimoji="0" lang="en-US" sz="2800" b="1" i="0" u="none" strike="noStrike" kern="1200" cap="none" spc="0" normalizeH="0" baseline="0" noProof="0" dirty="0" err="1">
                <a:ln>
                  <a:noFill/>
                </a:ln>
                <a:solidFill>
                  <a:srgbClr val="00597C"/>
                </a:solidFill>
                <a:effectLst/>
                <a:uLnTx/>
                <a:uFillTx/>
                <a:latin typeface="Arial" panose="020B0604020202020204"/>
                <a:ea typeface="+mj-ea"/>
                <a:cs typeface="+mj-cs"/>
              </a:rPr>
              <a:t>con’t</a:t>
            </a:r>
            <a:r>
              <a:rPr kumimoji="0" lang="en-US" sz="2800" b="1" i="0" u="none" strike="noStrike" kern="1200" cap="none" spc="0" normalizeH="0" baseline="0" noProof="0" dirty="0">
                <a:ln>
                  <a:noFill/>
                </a:ln>
                <a:solidFill>
                  <a:srgbClr val="00597C"/>
                </a:solidFill>
                <a:effectLst/>
                <a:uLnTx/>
                <a:uFillTx/>
                <a:latin typeface="Arial" panose="020B0604020202020204"/>
                <a:ea typeface="+mj-ea"/>
                <a:cs typeface="+mj-cs"/>
              </a:rPr>
              <a:t>)</a:t>
            </a:r>
            <a:endParaRPr lang="en-US" dirty="0"/>
          </a:p>
        </p:txBody>
      </p:sp>
      <p:sp>
        <p:nvSpPr>
          <p:cNvPr id="5" name="Slide Number Placeholder 4">
            <a:extLst>
              <a:ext uri="{FF2B5EF4-FFF2-40B4-BE49-F238E27FC236}">
                <a16:creationId xmlns:a16="http://schemas.microsoft.com/office/drawing/2014/main" id="{1F2B8992-E3F2-4290-A74F-050DFAB0A4C5}"/>
              </a:ext>
            </a:extLst>
          </p:cNvPr>
          <p:cNvSpPr>
            <a:spLocks noGrp="1"/>
          </p:cNvSpPr>
          <p:nvPr>
            <p:ph type="sldNum" sz="quarter" idx="12"/>
          </p:nvPr>
        </p:nvSpPr>
        <p:spPr/>
        <p:txBody>
          <a:bodyPr/>
          <a:lstStyle/>
          <a:p>
            <a:fld id="{B75BCFC9-E82B-4944-A120-443CA75A443F}" type="slidenum">
              <a:rPr lang="en-US" smtClean="0"/>
              <a:pPr/>
              <a:t>20</a:t>
            </a:fld>
            <a:endParaRPr lang="en-US"/>
          </a:p>
        </p:txBody>
      </p:sp>
      <p:pic>
        <p:nvPicPr>
          <p:cNvPr id="7" name="Picture 6">
            <a:extLst>
              <a:ext uri="{FF2B5EF4-FFF2-40B4-BE49-F238E27FC236}">
                <a16:creationId xmlns:a16="http://schemas.microsoft.com/office/drawing/2014/main" id="{40613919-D5DB-4840-9D1F-87F2C1FECDD5}"/>
              </a:ext>
            </a:extLst>
          </p:cNvPr>
          <p:cNvPicPr>
            <a:picLocks noChangeAspect="1"/>
          </p:cNvPicPr>
          <p:nvPr/>
        </p:nvPicPr>
        <p:blipFill>
          <a:blip r:embed="rId2"/>
          <a:stretch>
            <a:fillRect/>
          </a:stretch>
        </p:blipFill>
        <p:spPr>
          <a:xfrm>
            <a:off x="328830" y="1838145"/>
            <a:ext cx="5153997" cy="2704358"/>
          </a:xfrm>
          <a:prstGeom prst="rect">
            <a:avLst/>
          </a:prstGeom>
        </p:spPr>
      </p:pic>
      <p:pic>
        <p:nvPicPr>
          <p:cNvPr id="8" name="Picture 7">
            <a:extLst>
              <a:ext uri="{FF2B5EF4-FFF2-40B4-BE49-F238E27FC236}">
                <a16:creationId xmlns:a16="http://schemas.microsoft.com/office/drawing/2014/main" id="{337E656F-FDFC-44AE-BE81-5019F2BEB799}"/>
              </a:ext>
            </a:extLst>
          </p:cNvPr>
          <p:cNvPicPr>
            <a:picLocks noChangeAspect="1"/>
          </p:cNvPicPr>
          <p:nvPr/>
        </p:nvPicPr>
        <p:blipFill>
          <a:blip r:embed="rId3"/>
          <a:stretch>
            <a:fillRect/>
          </a:stretch>
        </p:blipFill>
        <p:spPr>
          <a:xfrm>
            <a:off x="5279924" y="1914668"/>
            <a:ext cx="6338786" cy="4875989"/>
          </a:xfrm>
          <a:prstGeom prst="rect">
            <a:avLst/>
          </a:prstGeom>
        </p:spPr>
      </p:pic>
      <p:graphicFrame>
        <p:nvGraphicFramePr>
          <p:cNvPr id="9" name="Diagram 8">
            <a:extLst>
              <a:ext uri="{FF2B5EF4-FFF2-40B4-BE49-F238E27FC236}">
                <a16:creationId xmlns:a16="http://schemas.microsoft.com/office/drawing/2014/main" id="{CD1BF0B9-304F-4353-A008-6FB95A52F922}"/>
              </a:ext>
            </a:extLst>
          </p:cNvPr>
          <p:cNvGraphicFramePr/>
          <p:nvPr>
            <p:extLst>
              <p:ext uri="{D42A27DB-BD31-4B8C-83A1-F6EECF244321}">
                <p14:modId xmlns:p14="http://schemas.microsoft.com/office/powerpoint/2010/main" val="475311996"/>
              </p:ext>
            </p:extLst>
          </p:nvPr>
        </p:nvGraphicFramePr>
        <p:xfrm>
          <a:off x="267419" y="719053"/>
          <a:ext cx="11845249" cy="1209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38876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5D0FE-3787-4CC3-ABDB-D88282C6FBF8}"/>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00597C"/>
                </a:solidFill>
                <a:effectLst/>
                <a:uLnTx/>
                <a:uFillTx/>
                <a:latin typeface="Arial" panose="020B0604020202020204"/>
                <a:ea typeface="+mj-ea"/>
                <a:cs typeface="+mj-cs"/>
              </a:rPr>
              <a:t>Purchaser application process: Purchaser Portion (</a:t>
            </a:r>
            <a:r>
              <a:rPr kumimoji="0" lang="en-US" sz="2800" b="1" i="0" u="none" strike="noStrike" kern="1200" cap="none" spc="0" normalizeH="0" baseline="0" noProof="0" dirty="0" err="1">
                <a:ln>
                  <a:noFill/>
                </a:ln>
                <a:solidFill>
                  <a:srgbClr val="00597C"/>
                </a:solidFill>
                <a:effectLst/>
                <a:uLnTx/>
                <a:uFillTx/>
                <a:latin typeface="Arial" panose="020B0604020202020204"/>
                <a:ea typeface="+mj-ea"/>
                <a:cs typeface="+mj-cs"/>
              </a:rPr>
              <a:t>con’t</a:t>
            </a:r>
            <a:r>
              <a:rPr kumimoji="0" lang="en-US" sz="2800" b="1" i="0" u="none" strike="noStrike" kern="1200" cap="none" spc="0" normalizeH="0" baseline="0" noProof="0" dirty="0">
                <a:ln>
                  <a:noFill/>
                </a:ln>
                <a:solidFill>
                  <a:srgbClr val="00597C"/>
                </a:solidFill>
                <a:effectLst/>
                <a:uLnTx/>
                <a:uFillTx/>
                <a:latin typeface="Arial" panose="020B0604020202020204"/>
                <a:ea typeface="+mj-ea"/>
                <a:cs typeface="+mj-cs"/>
              </a:rPr>
              <a:t>)</a:t>
            </a:r>
            <a:endParaRPr lang="en-US" dirty="0"/>
          </a:p>
        </p:txBody>
      </p:sp>
      <p:sp>
        <p:nvSpPr>
          <p:cNvPr id="4" name="Footer Placeholder 3">
            <a:extLst>
              <a:ext uri="{FF2B5EF4-FFF2-40B4-BE49-F238E27FC236}">
                <a16:creationId xmlns:a16="http://schemas.microsoft.com/office/drawing/2014/main" id="{2CC9DB53-2E0E-4604-B661-AADE937C5757}"/>
              </a:ext>
            </a:extLst>
          </p:cNvPr>
          <p:cNvSpPr>
            <a:spLocks noGrp="1"/>
          </p:cNvSpPr>
          <p:nvPr>
            <p:ph type="ftr" sz="quarter" idx="11"/>
          </p:nvPr>
        </p:nvSpPr>
        <p:spPr/>
        <p:txBody>
          <a:bodyPr/>
          <a:lstStyle/>
          <a:p>
            <a:r>
              <a:rPr lang="pl-PL"/>
              <a:t>ZE MHDV Ecosystem Strategy </a:t>
            </a:r>
            <a:endParaRPr lang="en-US" dirty="0"/>
          </a:p>
        </p:txBody>
      </p:sp>
      <p:sp>
        <p:nvSpPr>
          <p:cNvPr id="5" name="Slide Number Placeholder 4">
            <a:extLst>
              <a:ext uri="{FF2B5EF4-FFF2-40B4-BE49-F238E27FC236}">
                <a16:creationId xmlns:a16="http://schemas.microsoft.com/office/drawing/2014/main" id="{E14B5E4E-BBA8-42B9-82BB-DCA81DE57CAA}"/>
              </a:ext>
            </a:extLst>
          </p:cNvPr>
          <p:cNvSpPr>
            <a:spLocks noGrp="1"/>
          </p:cNvSpPr>
          <p:nvPr>
            <p:ph type="sldNum" sz="quarter" idx="12"/>
          </p:nvPr>
        </p:nvSpPr>
        <p:spPr/>
        <p:txBody>
          <a:bodyPr/>
          <a:lstStyle/>
          <a:p>
            <a:fld id="{B75BCFC9-E82B-4944-A120-443CA75A443F}" type="slidenum">
              <a:rPr lang="en-US" smtClean="0"/>
              <a:pPr/>
              <a:t>21</a:t>
            </a:fld>
            <a:endParaRPr lang="en-US"/>
          </a:p>
        </p:txBody>
      </p:sp>
      <p:graphicFrame>
        <p:nvGraphicFramePr>
          <p:cNvPr id="8" name="Table 6">
            <a:extLst>
              <a:ext uri="{FF2B5EF4-FFF2-40B4-BE49-F238E27FC236}">
                <a16:creationId xmlns:a16="http://schemas.microsoft.com/office/drawing/2014/main" id="{BD15555F-8191-4D4A-BB1C-2E668B1D0DBD}"/>
              </a:ext>
            </a:extLst>
          </p:cNvPr>
          <p:cNvGraphicFramePr>
            <a:graphicFrameLocks/>
          </p:cNvGraphicFramePr>
          <p:nvPr>
            <p:extLst>
              <p:ext uri="{D42A27DB-BD31-4B8C-83A1-F6EECF244321}">
                <p14:modId xmlns:p14="http://schemas.microsoft.com/office/powerpoint/2010/main" val="1803940770"/>
              </p:ext>
            </p:extLst>
          </p:nvPr>
        </p:nvGraphicFramePr>
        <p:xfrm>
          <a:off x="679268" y="2049528"/>
          <a:ext cx="10641876" cy="4180986"/>
        </p:xfrm>
        <a:graphic>
          <a:graphicData uri="http://schemas.openxmlformats.org/drawingml/2006/table">
            <a:tbl>
              <a:tblPr firstRow="1" bandRow="1">
                <a:tableStyleId>{5C22544A-7EE6-4342-B048-85BDC9FD1C3A}</a:tableStyleId>
              </a:tblPr>
              <a:tblGrid>
                <a:gridCol w="5320938">
                  <a:extLst>
                    <a:ext uri="{9D8B030D-6E8A-4147-A177-3AD203B41FA5}">
                      <a16:colId xmlns:a16="http://schemas.microsoft.com/office/drawing/2014/main" val="2887938665"/>
                    </a:ext>
                  </a:extLst>
                </a:gridCol>
                <a:gridCol w="5320938">
                  <a:extLst>
                    <a:ext uri="{9D8B030D-6E8A-4147-A177-3AD203B41FA5}">
                      <a16:colId xmlns:a16="http://schemas.microsoft.com/office/drawing/2014/main" val="1792522160"/>
                    </a:ext>
                  </a:extLst>
                </a:gridCol>
              </a:tblGrid>
              <a:tr h="310093">
                <a:tc>
                  <a:txBody>
                    <a:bodyPr/>
                    <a:lstStyle/>
                    <a:p>
                      <a:pPr algn="ctr"/>
                      <a:r>
                        <a:rPr lang="en-US" sz="2000" dirty="0"/>
                        <a:t>What your vendor submitted</a:t>
                      </a:r>
                    </a:p>
                  </a:txBody>
                  <a:tcPr/>
                </a:tc>
                <a:tc>
                  <a:txBody>
                    <a:bodyPr/>
                    <a:lstStyle/>
                    <a:p>
                      <a:pPr algn="ctr"/>
                      <a:r>
                        <a:rPr lang="en-US" sz="2000" dirty="0"/>
                        <a:t>What you need to submit</a:t>
                      </a:r>
                    </a:p>
                  </a:txBody>
                  <a:tcPr/>
                </a:tc>
                <a:extLst>
                  <a:ext uri="{0D108BD9-81ED-4DB2-BD59-A6C34878D82A}">
                    <a16:rowId xmlns:a16="http://schemas.microsoft.com/office/drawing/2014/main" val="292301901"/>
                  </a:ext>
                </a:extLst>
              </a:tr>
              <a:tr h="3784746">
                <a:tc>
                  <a:txBody>
                    <a:bodyPr/>
                    <a:lstStyle/>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1600" dirty="0"/>
                        <a:t>Proof of </a:t>
                      </a:r>
                      <a:r>
                        <a:rPr lang="en-US" sz="1600" b="1" dirty="0"/>
                        <a:t>intent to purchase </a:t>
                      </a:r>
                      <a:r>
                        <a:rPr lang="en-US" sz="1600" dirty="0"/>
                        <a:t>(signed quote or contingent PO)</a:t>
                      </a:r>
                    </a:p>
                    <a:p>
                      <a:pPr marL="285750" indent="-285750">
                        <a:buFont typeface="Arial" panose="020B0604020202020204" pitchFamily="34" charset="0"/>
                        <a:buChar char="•"/>
                      </a:pPr>
                      <a:r>
                        <a:rPr lang="en-US" sz="1600" b="1" dirty="0"/>
                        <a:t>Any deviation from standard documents</a:t>
                      </a:r>
                      <a:r>
                        <a:rPr lang="en-US" sz="1600" dirty="0"/>
                        <a:t>: </a:t>
                      </a:r>
                    </a:p>
                    <a:p>
                      <a:pPr marL="742950" lvl="1" indent="-285750">
                        <a:buFont typeface="Arial" panose="020B0604020202020204" pitchFamily="34" charset="0"/>
                        <a:buChar char="•"/>
                      </a:pPr>
                      <a:r>
                        <a:rPr lang="en-US" sz="1600" kern="1200" dirty="0">
                          <a:solidFill>
                            <a:schemeClr val="dk1"/>
                          </a:solidFill>
                          <a:effectLst/>
                          <a:latin typeface="+mn-lt"/>
                          <a:ea typeface="+mn-ea"/>
                          <a:cs typeface="+mn-cs"/>
                        </a:rPr>
                        <a:t>Purchaser specific in-state maintenance plan</a:t>
                      </a:r>
                    </a:p>
                    <a:p>
                      <a:pPr marL="742950" lvl="1" indent="-285750">
                        <a:buFont typeface="Arial" panose="020B0604020202020204" pitchFamily="34" charset="0"/>
                        <a:buChar char="•"/>
                      </a:pPr>
                      <a:r>
                        <a:rPr lang="en-US" sz="1600" kern="1200" dirty="0">
                          <a:solidFill>
                            <a:schemeClr val="dk1"/>
                          </a:solidFill>
                          <a:effectLst/>
                          <a:latin typeface="+mn-lt"/>
                          <a:ea typeface="+mn-ea"/>
                          <a:cs typeface="+mn-cs"/>
                        </a:rPr>
                        <a:t>Purchaser specific vehicle warranty </a:t>
                      </a:r>
                    </a:p>
                    <a:p>
                      <a:pPr marL="742950" lvl="1" indent="-285750">
                        <a:buFont typeface="Arial" panose="020B0604020202020204" pitchFamily="34" charset="0"/>
                        <a:buChar char="•"/>
                      </a:pPr>
                      <a:r>
                        <a:rPr lang="en-US" sz="1600" kern="1200" dirty="0">
                          <a:solidFill>
                            <a:schemeClr val="dk1"/>
                          </a:solidFill>
                          <a:effectLst/>
                          <a:latin typeface="+mn-lt"/>
                          <a:ea typeface="+mn-ea"/>
                          <a:cs typeface="+mn-cs"/>
                        </a:rPr>
                        <a:t>Purchaser specific charging plan </a:t>
                      </a:r>
                    </a:p>
                    <a:p>
                      <a:pPr marL="285750" lvl="0" indent="-285750">
                        <a:buFont typeface="Arial" panose="020B0604020202020204" pitchFamily="34" charset="0"/>
                        <a:buChar char="•"/>
                      </a:pPr>
                      <a:r>
                        <a:rPr lang="en-US" sz="1600" b="1" kern="1200" dirty="0">
                          <a:solidFill>
                            <a:schemeClr val="dk1"/>
                          </a:solidFill>
                          <a:effectLst/>
                          <a:latin typeface="+mn-lt"/>
                          <a:ea typeface="+mn-ea"/>
                          <a:cs typeface="+mn-cs"/>
                        </a:rPr>
                        <a:t>Vehicle Delivery Plan </a:t>
                      </a:r>
                      <a:endParaRPr lang="en-US" sz="1600" b="1" dirty="0"/>
                    </a:p>
                    <a:p>
                      <a:pPr marL="285750" indent="-285750">
                        <a:buFont typeface="Arial" panose="020B0604020202020204" pitchFamily="34" charset="0"/>
                        <a:buChar char="•"/>
                      </a:pPr>
                      <a:endParaRPr lang="en-US" sz="1600" dirty="0"/>
                    </a:p>
                  </a:txBody>
                  <a:tcPr/>
                </a:tc>
                <a:tc>
                  <a:txBody>
                    <a:bodyPr/>
                    <a:lstStyle/>
                    <a:p>
                      <a:pPr marL="285750" indent="-285750">
                        <a:buFont typeface="Arial" panose="020B0604020202020204" pitchFamily="34" charset="0"/>
                        <a:buChar char="•"/>
                      </a:pPr>
                      <a:r>
                        <a:rPr lang="en-US" sz="1600" b="1" dirty="0"/>
                        <a:t>NJ tax clearance certificate, </a:t>
                      </a:r>
                      <a:r>
                        <a:rPr lang="en-US" sz="1600" b="0" dirty="0"/>
                        <a:t>including</a:t>
                      </a:r>
                      <a:r>
                        <a:rPr lang="en-US" sz="1600" b="1" dirty="0"/>
                        <a:t> </a:t>
                      </a:r>
                      <a:r>
                        <a:rPr lang="en-US" sz="1600" b="0" dirty="0"/>
                        <a:t>registered to do business</a:t>
                      </a:r>
                    </a:p>
                    <a:p>
                      <a:pPr marL="285750" indent="-285750">
                        <a:buFont typeface="Arial" panose="020B0604020202020204" pitchFamily="34" charset="0"/>
                        <a:buChar char="•"/>
                      </a:pPr>
                      <a:r>
                        <a:rPr lang="en-US" sz="1600" b="0" dirty="0"/>
                        <a:t>Minority-,Women-, Veteran- Owned Businesses certification (if applicable) </a:t>
                      </a:r>
                    </a:p>
                    <a:p>
                      <a:pPr marL="285750" indent="-285750">
                        <a:buFont typeface="Arial" panose="020B0604020202020204" pitchFamily="34" charset="0"/>
                        <a:buChar char="•"/>
                      </a:pPr>
                      <a:r>
                        <a:rPr lang="en-US" sz="1600" b="1" dirty="0"/>
                        <a:t>Proof of location </a:t>
                      </a:r>
                      <a:r>
                        <a:rPr lang="en-US" sz="1600" b="0" dirty="0"/>
                        <a:t>in which you will be registering and primarily operating the vehicle </a:t>
                      </a:r>
                    </a:p>
                    <a:p>
                      <a:pPr marL="285750" indent="-285750">
                        <a:buFont typeface="Arial" panose="020B0604020202020204" pitchFamily="34" charset="0"/>
                        <a:buChar char="•"/>
                      </a:pPr>
                      <a:r>
                        <a:rPr lang="en-US" sz="1600" b="0" dirty="0"/>
                        <a:t>Small business documentation (if applicable)</a:t>
                      </a:r>
                    </a:p>
                    <a:p>
                      <a:pPr marL="742950" lvl="1" indent="-285750">
                        <a:buFont typeface="Arial" panose="020B0604020202020204" pitchFamily="34" charset="0"/>
                        <a:buChar char="•"/>
                      </a:pPr>
                      <a:r>
                        <a:rPr lang="en-US" sz="1600" b="1" dirty="0"/>
                        <a:t>Staff Count, </a:t>
                      </a:r>
                      <a:r>
                        <a:rPr lang="en-US" sz="1400" b="0" i="1" kern="1200" dirty="0">
                          <a:solidFill>
                            <a:schemeClr val="dk1"/>
                          </a:solidFill>
                          <a:effectLst/>
                          <a:latin typeface="+mn-lt"/>
                          <a:ea typeface="+mn-ea"/>
                          <a:cs typeface="+mn-cs"/>
                        </a:rPr>
                        <a:t>Tax documented staff count, as appropriate to company type: e.g., Federal 941, WR-30, etc.</a:t>
                      </a:r>
                      <a:endParaRPr lang="en-US" sz="1600" b="0" dirty="0"/>
                    </a:p>
                    <a:p>
                      <a:pPr marL="742950" lvl="1" indent="-285750">
                        <a:buFont typeface="Arial" panose="020B0604020202020204" pitchFamily="34" charset="0"/>
                        <a:buChar char="•"/>
                      </a:pPr>
                      <a:r>
                        <a:rPr lang="en-US" sz="1600" b="1" dirty="0"/>
                        <a:t>Annual Revenue, </a:t>
                      </a:r>
                      <a:r>
                        <a:rPr lang="en-US" sz="1400" b="0" i="1" kern="1200" dirty="0">
                          <a:solidFill>
                            <a:schemeClr val="dk1"/>
                          </a:solidFill>
                          <a:effectLst/>
                          <a:latin typeface="+mn-lt"/>
                          <a:ea typeface="+mn-ea"/>
                          <a:cs typeface="+mn-cs"/>
                        </a:rPr>
                        <a:t>Tax documented revenue, as appropriate to company type: Federal 941 and e.g., NJ-CBT-100 (Schedule A), Form-1065, Form-1040 (Schedule C)</a:t>
                      </a:r>
                      <a:endParaRPr lang="en-US" sz="1600" b="0" dirty="0"/>
                    </a:p>
                  </a:txBody>
                  <a:tcPr/>
                </a:tc>
                <a:extLst>
                  <a:ext uri="{0D108BD9-81ED-4DB2-BD59-A6C34878D82A}">
                    <a16:rowId xmlns:a16="http://schemas.microsoft.com/office/drawing/2014/main" val="4126208098"/>
                  </a:ext>
                </a:extLst>
              </a:tr>
            </a:tbl>
          </a:graphicData>
        </a:graphic>
      </p:graphicFrame>
      <p:graphicFrame>
        <p:nvGraphicFramePr>
          <p:cNvPr id="10" name="Diagram 9">
            <a:extLst>
              <a:ext uri="{FF2B5EF4-FFF2-40B4-BE49-F238E27FC236}">
                <a16:creationId xmlns:a16="http://schemas.microsoft.com/office/drawing/2014/main" id="{09E5979C-1419-416D-A3A3-6933232B0DCB}"/>
              </a:ext>
            </a:extLst>
          </p:cNvPr>
          <p:cNvGraphicFramePr/>
          <p:nvPr>
            <p:extLst>
              <p:ext uri="{D42A27DB-BD31-4B8C-83A1-F6EECF244321}">
                <p14:modId xmlns:p14="http://schemas.microsoft.com/office/powerpoint/2010/main" val="4038390093"/>
              </p:ext>
            </p:extLst>
          </p:nvPr>
        </p:nvGraphicFramePr>
        <p:xfrm>
          <a:off x="313426" y="732545"/>
          <a:ext cx="11845249" cy="1209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4681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32A34-730B-412C-AA4F-8AD9DE77FB02}"/>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00597C"/>
                </a:solidFill>
                <a:effectLst/>
                <a:uLnTx/>
                <a:uFillTx/>
                <a:latin typeface="Arial" panose="020B0604020202020204"/>
                <a:ea typeface="+mj-ea"/>
                <a:cs typeface="+mj-cs"/>
              </a:rPr>
              <a:t>Purchaser application process: Purchaser Part (</a:t>
            </a:r>
            <a:r>
              <a:rPr kumimoji="0" lang="en-US" sz="2800" b="1" i="0" u="none" strike="noStrike" kern="1200" cap="none" spc="0" normalizeH="0" baseline="0" noProof="0" dirty="0" err="1">
                <a:ln>
                  <a:noFill/>
                </a:ln>
                <a:solidFill>
                  <a:srgbClr val="00597C"/>
                </a:solidFill>
                <a:effectLst/>
                <a:uLnTx/>
                <a:uFillTx/>
                <a:latin typeface="Arial" panose="020B0604020202020204"/>
                <a:ea typeface="+mj-ea"/>
                <a:cs typeface="+mj-cs"/>
              </a:rPr>
              <a:t>con’t</a:t>
            </a:r>
            <a:r>
              <a:rPr kumimoji="0" lang="en-US" sz="2800" b="1" i="0" u="none" strike="noStrike" kern="1200" cap="none" spc="0" normalizeH="0" baseline="0" noProof="0" dirty="0">
                <a:ln>
                  <a:noFill/>
                </a:ln>
                <a:solidFill>
                  <a:srgbClr val="00597C"/>
                </a:solidFill>
                <a:effectLst/>
                <a:uLnTx/>
                <a:uFillTx/>
                <a:latin typeface="Arial" panose="020B0604020202020204"/>
                <a:ea typeface="+mj-ea"/>
                <a:cs typeface="+mj-cs"/>
              </a:rPr>
              <a:t>)</a:t>
            </a:r>
            <a:endParaRPr lang="en-US" dirty="0"/>
          </a:p>
        </p:txBody>
      </p:sp>
      <p:sp>
        <p:nvSpPr>
          <p:cNvPr id="5" name="Slide Number Placeholder 4">
            <a:extLst>
              <a:ext uri="{FF2B5EF4-FFF2-40B4-BE49-F238E27FC236}">
                <a16:creationId xmlns:a16="http://schemas.microsoft.com/office/drawing/2014/main" id="{65317D4D-5611-4332-BC4C-6382DFC1CB91}"/>
              </a:ext>
            </a:extLst>
          </p:cNvPr>
          <p:cNvSpPr>
            <a:spLocks noGrp="1"/>
          </p:cNvSpPr>
          <p:nvPr>
            <p:ph type="sldNum" sz="quarter" idx="12"/>
          </p:nvPr>
        </p:nvSpPr>
        <p:spPr/>
        <p:txBody>
          <a:bodyPr/>
          <a:lstStyle/>
          <a:p>
            <a:fld id="{B75BCFC9-E82B-4944-A120-443CA75A443F}" type="slidenum">
              <a:rPr lang="en-US" smtClean="0"/>
              <a:pPr/>
              <a:t>22</a:t>
            </a:fld>
            <a:endParaRPr lang="en-US"/>
          </a:p>
        </p:txBody>
      </p:sp>
      <p:sp>
        <p:nvSpPr>
          <p:cNvPr id="14" name="TextBox 13">
            <a:extLst>
              <a:ext uri="{FF2B5EF4-FFF2-40B4-BE49-F238E27FC236}">
                <a16:creationId xmlns:a16="http://schemas.microsoft.com/office/drawing/2014/main" id="{D5AE161A-5772-41B6-91CB-172C6F395C61}"/>
              </a:ext>
            </a:extLst>
          </p:cNvPr>
          <p:cNvSpPr txBox="1"/>
          <p:nvPr/>
        </p:nvSpPr>
        <p:spPr>
          <a:xfrm>
            <a:off x="395276" y="1928710"/>
            <a:ext cx="11322502" cy="220829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t>Complete legal questionnaire and Certification of Non-involvement for Russia/Belarus </a:t>
            </a:r>
          </a:p>
          <a:p>
            <a:pPr marL="342900" indent="-342900">
              <a:lnSpc>
                <a:spcPct val="150000"/>
              </a:lnSpc>
              <a:buFont typeface="Arial" panose="020B0604020202020204" pitchFamily="34" charset="0"/>
              <a:buChar char="•"/>
            </a:pPr>
            <a:r>
              <a:rPr lang="en-US" sz="2000" dirty="0"/>
              <a:t>Agrees to be bound by electronic signature &amp; certifies accuracy of application</a:t>
            </a:r>
          </a:p>
          <a:p>
            <a:pPr marL="342900" indent="-342900">
              <a:lnSpc>
                <a:spcPct val="150000"/>
              </a:lnSpc>
              <a:buFont typeface="Arial" panose="020B0604020202020204" pitchFamily="34" charset="0"/>
              <a:buChar char="•"/>
            </a:pPr>
            <a:r>
              <a:rPr lang="en-US" sz="2000" dirty="0"/>
              <a:t>Applicant pays $1,000 non-refundable application fee and submits application</a:t>
            </a:r>
          </a:p>
          <a:p>
            <a:pPr>
              <a:lnSpc>
                <a:spcPct val="150000"/>
              </a:lnSpc>
            </a:pPr>
            <a:r>
              <a:rPr lang="en-US" sz="500" dirty="0"/>
              <a:t> </a:t>
            </a:r>
          </a:p>
          <a:p>
            <a:pPr marL="342900" indent="-342900">
              <a:buFont typeface="Arial" panose="020B0604020202020204" pitchFamily="34" charset="0"/>
              <a:buChar char="•"/>
            </a:pPr>
            <a:r>
              <a:rPr lang="en-US" sz="2000" dirty="0"/>
              <a:t>NJEDA reviews application and, if Purchaser is eligible and has provided the necessary documentation, approves Purchaser, and sends an approval email/letter</a:t>
            </a:r>
          </a:p>
        </p:txBody>
      </p:sp>
      <p:sp>
        <p:nvSpPr>
          <p:cNvPr id="15" name="Speech Bubble: Rectangle with Corners Rounded 14">
            <a:extLst>
              <a:ext uri="{FF2B5EF4-FFF2-40B4-BE49-F238E27FC236}">
                <a16:creationId xmlns:a16="http://schemas.microsoft.com/office/drawing/2014/main" id="{08F217F4-B094-4776-B94B-9CAB85FB94AC}"/>
              </a:ext>
            </a:extLst>
          </p:cNvPr>
          <p:cNvSpPr/>
          <p:nvPr/>
        </p:nvSpPr>
        <p:spPr>
          <a:xfrm>
            <a:off x="7855894" y="4471578"/>
            <a:ext cx="4222896" cy="1667369"/>
          </a:xfrm>
          <a:prstGeom prst="wedgeRoundRectCallout">
            <a:avLst>
              <a:gd name="adj1" fmla="val -46075"/>
              <a:gd name="adj2" fmla="val -71397"/>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308B397-D3CD-4B37-9C83-6D920247C231}"/>
              </a:ext>
            </a:extLst>
          </p:cNvPr>
          <p:cNvSpPr txBox="1"/>
          <p:nvPr/>
        </p:nvSpPr>
        <p:spPr>
          <a:xfrm>
            <a:off x="8048038" y="4520432"/>
            <a:ext cx="3838607" cy="1569660"/>
          </a:xfrm>
          <a:prstGeom prst="rect">
            <a:avLst/>
          </a:prstGeom>
          <a:noFill/>
        </p:spPr>
        <p:txBody>
          <a:bodyPr wrap="square" rtlCol="0">
            <a:spAutoFit/>
          </a:bodyPr>
          <a:lstStyle/>
          <a:p>
            <a:pPr algn="just"/>
            <a:r>
              <a:rPr lang="en-US" sz="1600" dirty="0"/>
              <a:t>NOTE: Vendor only needs to be approved as an entity once, but will be responsible for uploading purchaser-specific information and signing purchaser-specific agreements for each purchaser application.</a:t>
            </a:r>
          </a:p>
        </p:txBody>
      </p:sp>
      <p:graphicFrame>
        <p:nvGraphicFramePr>
          <p:cNvPr id="20" name="Diagram 19">
            <a:extLst>
              <a:ext uri="{FF2B5EF4-FFF2-40B4-BE49-F238E27FC236}">
                <a16:creationId xmlns:a16="http://schemas.microsoft.com/office/drawing/2014/main" id="{40DB858B-3A71-4527-8455-54CEA96171B0}"/>
              </a:ext>
            </a:extLst>
          </p:cNvPr>
          <p:cNvGraphicFramePr/>
          <p:nvPr/>
        </p:nvGraphicFramePr>
        <p:xfrm>
          <a:off x="267419" y="719053"/>
          <a:ext cx="11845249" cy="1209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FF1EFDEE-2E09-46E8-87E0-D27BEA08B874}"/>
              </a:ext>
            </a:extLst>
          </p:cNvPr>
          <p:cNvSpPr txBox="1"/>
          <p:nvPr/>
        </p:nvSpPr>
        <p:spPr>
          <a:xfrm>
            <a:off x="395275" y="4613890"/>
            <a:ext cx="7233433" cy="1477328"/>
          </a:xfrm>
          <a:prstGeom prst="rect">
            <a:avLst/>
          </a:prstGeom>
          <a:noFill/>
        </p:spPr>
        <p:txBody>
          <a:bodyPr wrap="square">
            <a:spAutoFit/>
          </a:bodyPr>
          <a:lstStyle/>
          <a:p>
            <a:r>
              <a:rPr lang="en-US" dirty="0"/>
              <a:t>As a requirement of the voucher funding, purchaser and Vendor will respond to NJEDA’s audit requests as needed to confirm post-award compliance and inform future program design, including but not limited to vehicle usage, continued vehicle registration in NJ, VMT in pilot communities, etc. </a:t>
            </a:r>
          </a:p>
        </p:txBody>
      </p:sp>
      <p:sp>
        <p:nvSpPr>
          <p:cNvPr id="10" name="Arrow: Right 9">
            <a:extLst>
              <a:ext uri="{FF2B5EF4-FFF2-40B4-BE49-F238E27FC236}">
                <a16:creationId xmlns:a16="http://schemas.microsoft.com/office/drawing/2014/main" id="{7ECAB423-F67E-41A6-B417-8B16D322192F}"/>
              </a:ext>
            </a:extLst>
          </p:cNvPr>
          <p:cNvSpPr/>
          <p:nvPr/>
        </p:nvSpPr>
        <p:spPr>
          <a:xfrm>
            <a:off x="113211" y="4137007"/>
            <a:ext cx="7124700" cy="438150"/>
          </a:xfrm>
          <a:prstGeom prst="rightArrow">
            <a:avLst>
              <a:gd name="adj1" fmla="val 100000"/>
              <a:gd name="adj2" fmla="val 54813"/>
            </a:avLst>
          </a:prstGeom>
          <a:solidFill>
            <a:srgbClr val="84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t>  Compliance monitoring</a:t>
            </a:r>
          </a:p>
        </p:txBody>
      </p:sp>
    </p:spTree>
    <p:extLst>
      <p:ext uri="{BB962C8B-B14F-4D97-AF65-F5344CB8AC3E}">
        <p14:creationId xmlns:p14="http://schemas.microsoft.com/office/powerpoint/2010/main" val="90875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390AF-1D69-4886-A5AB-F3C101B237B4}"/>
              </a:ext>
            </a:extLst>
          </p:cNvPr>
          <p:cNvSpPr>
            <a:spLocks noGrp="1"/>
          </p:cNvSpPr>
          <p:nvPr>
            <p:ph type="title"/>
          </p:nvPr>
        </p:nvSpPr>
        <p:spPr/>
        <p:txBody>
          <a:bodyPr/>
          <a:lstStyle/>
          <a:p>
            <a:r>
              <a:rPr lang="en-US" dirty="0"/>
              <a:t>Information and documents to have when you apply</a:t>
            </a:r>
          </a:p>
        </p:txBody>
      </p:sp>
      <p:sp>
        <p:nvSpPr>
          <p:cNvPr id="118" name="Slide Number Placeholder 5">
            <a:extLst>
              <a:ext uri="{FF2B5EF4-FFF2-40B4-BE49-F238E27FC236}">
                <a16:creationId xmlns:a16="http://schemas.microsoft.com/office/drawing/2014/main" id="{F96C008C-321B-4B19-857A-F02EBB88D6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5BCFC9-E82B-4944-A120-443CA75A443F}" type="slidenum">
              <a:rPr kumimoji="0" lang="en-US" sz="1000" b="1" i="0" u="none" strike="noStrike" kern="1200" cap="none" spc="0" normalizeH="0" baseline="0" noProof="0" smtClean="0">
                <a:ln>
                  <a:noFill/>
                </a:ln>
                <a:solidFill>
                  <a:srgbClr val="002F4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1" i="0" u="none" strike="noStrike" kern="1200" cap="none" spc="0" normalizeH="0" baseline="0" noProof="0">
              <a:ln>
                <a:noFill/>
              </a:ln>
              <a:solidFill>
                <a:srgbClr val="002F42"/>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9EFCDDCA-C91E-480E-B4E5-A6AC74D082D3}"/>
              </a:ext>
            </a:extLst>
          </p:cNvPr>
          <p:cNvSpPr txBox="1"/>
          <p:nvPr/>
        </p:nvSpPr>
        <p:spPr>
          <a:xfrm>
            <a:off x="523021" y="1500805"/>
            <a:ext cx="11322502"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t>Account login information (or register)</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400" dirty="0"/>
              <a:t>Your organization’s basic entity information (Legal business name; mailing address; organization type; EIN; contact information)</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400" dirty="0"/>
              <a:t>Tax clearance certificate </a:t>
            </a:r>
            <a:r>
              <a:rPr lang="en-US" sz="2400" i="1" u="sng" dirty="0"/>
              <a:t>listing NJ Economic Development Authority</a:t>
            </a:r>
          </a:p>
          <a:p>
            <a:pPr marL="342900" indent="-342900">
              <a:buFont typeface="Arial" panose="020B0604020202020204" pitchFamily="34" charset="0"/>
              <a:buChar char="•"/>
            </a:pPr>
            <a:endParaRPr lang="en-US" sz="1200" i="1" u="sng" dirty="0"/>
          </a:p>
          <a:p>
            <a:pPr marL="342900" indent="-342900">
              <a:buFont typeface="Arial" panose="020B0604020202020204" pitchFamily="34" charset="0"/>
              <a:buChar char="•"/>
            </a:pPr>
            <a:r>
              <a:rPr lang="en-US" sz="2400" dirty="0"/>
              <a:t>Vendor name and zero-emission vehicle(s) make and model</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400" dirty="0"/>
              <a:t>Proof of intent to purchase (e.g., quote, PO, </a:t>
            </a:r>
            <a:r>
              <a:rPr lang="en-US" sz="2400" dirty="0" err="1"/>
              <a:t>etc</a:t>
            </a:r>
            <a:r>
              <a:rPr lang="en-US" sz="2400" dirty="0"/>
              <a:t>)</a:t>
            </a:r>
          </a:p>
          <a:p>
            <a:pPr marL="342900" indent="-342900">
              <a:buFont typeface="Arial" panose="020B0604020202020204" pitchFamily="34" charset="0"/>
              <a:buChar char="•"/>
            </a:pPr>
            <a:endParaRPr lang="en-US" sz="1200" dirty="0"/>
          </a:p>
          <a:p>
            <a:pPr marL="285750" indent="-285750">
              <a:buFont typeface="Arial" panose="020B0604020202020204" pitchFamily="34" charset="0"/>
              <a:buChar char="•"/>
            </a:pPr>
            <a:r>
              <a:rPr lang="en-US" sz="2400" b="1" dirty="0"/>
              <a:t>Proof of location </a:t>
            </a:r>
            <a:r>
              <a:rPr lang="en-US" sz="2400" b="0" dirty="0"/>
              <a:t>in which you will be registering and                                primarily operating the vehicle </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400" dirty="0"/>
              <a:t>New vehicle use</a:t>
            </a:r>
          </a:p>
        </p:txBody>
      </p:sp>
      <p:sp>
        <p:nvSpPr>
          <p:cNvPr id="16" name="Arrow: Right 15">
            <a:extLst>
              <a:ext uri="{FF2B5EF4-FFF2-40B4-BE49-F238E27FC236}">
                <a16:creationId xmlns:a16="http://schemas.microsoft.com/office/drawing/2014/main" id="{0458B222-79D4-49CF-B8EA-65BFB0B88160}"/>
              </a:ext>
            </a:extLst>
          </p:cNvPr>
          <p:cNvSpPr/>
          <p:nvPr/>
        </p:nvSpPr>
        <p:spPr>
          <a:xfrm>
            <a:off x="27358" y="1005044"/>
            <a:ext cx="7448550" cy="438150"/>
          </a:xfrm>
          <a:prstGeom prst="rightArrow">
            <a:avLst>
              <a:gd name="adj1" fmla="val 100000"/>
              <a:gd name="adj2" fmla="val 54813"/>
            </a:avLst>
          </a:prstGeom>
          <a:solidFill>
            <a:srgbClr val="84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t>  To get started…</a:t>
            </a:r>
          </a:p>
        </p:txBody>
      </p:sp>
      <p:sp>
        <p:nvSpPr>
          <p:cNvPr id="3" name="Speech Bubble: Rectangle with Corners Rounded 2">
            <a:extLst>
              <a:ext uri="{FF2B5EF4-FFF2-40B4-BE49-F238E27FC236}">
                <a16:creationId xmlns:a16="http://schemas.microsoft.com/office/drawing/2014/main" id="{E967DC3A-99B3-4099-A2BB-1DE882ACDF44}"/>
              </a:ext>
            </a:extLst>
          </p:cNvPr>
          <p:cNvSpPr/>
          <p:nvPr/>
        </p:nvSpPr>
        <p:spPr>
          <a:xfrm>
            <a:off x="9010650" y="4386820"/>
            <a:ext cx="2977748" cy="1638300"/>
          </a:xfrm>
          <a:prstGeom prst="wedgeRoundRectCallout">
            <a:avLst>
              <a:gd name="adj1" fmla="val -42422"/>
              <a:gd name="adj2" fmla="val -85593"/>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25F0F76-48EF-4453-A403-A6BE76019945}"/>
              </a:ext>
            </a:extLst>
          </p:cNvPr>
          <p:cNvSpPr txBox="1"/>
          <p:nvPr/>
        </p:nvSpPr>
        <p:spPr>
          <a:xfrm>
            <a:off x="9144001" y="4486275"/>
            <a:ext cx="2844398" cy="1524953"/>
          </a:xfrm>
          <a:prstGeom prst="rect">
            <a:avLst/>
          </a:prstGeom>
          <a:noFill/>
        </p:spPr>
        <p:txBody>
          <a:bodyPr wrap="square" rtlCol="0">
            <a:spAutoFit/>
          </a:bodyPr>
          <a:lstStyle/>
          <a:p>
            <a:r>
              <a:rPr lang="en-US" i="1" dirty="0"/>
              <a:t>Approved vendors and eligible vehicle list is posted on the </a:t>
            </a:r>
            <a:r>
              <a:rPr lang="en-US" i="1" dirty="0">
                <a:hlinkClick r:id="rId3">
                  <a:extLst>
                    <a:ext uri="{A12FA001-AC4F-418D-AE19-62706E023703}">
                      <ahyp:hlinkClr xmlns:ahyp="http://schemas.microsoft.com/office/drawing/2018/hyperlinkcolor" val="tx"/>
                    </a:ext>
                  </a:extLst>
                </a:hlinkClick>
              </a:rPr>
              <a:t>www.njeda.com/njzip</a:t>
            </a:r>
            <a:r>
              <a:rPr lang="en-US" i="1" dirty="0"/>
              <a:t> as a courtesy</a:t>
            </a:r>
          </a:p>
        </p:txBody>
      </p:sp>
    </p:spTree>
    <p:extLst>
      <p:ext uri="{BB962C8B-B14F-4D97-AF65-F5344CB8AC3E}">
        <p14:creationId xmlns:p14="http://schemas.microsoft.com/office/powerpoint/2010/main" val="2879844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390AF-1D69-4886-A5AB-F3C101B237B4}"/>
              </a:ext>
            </a:extLst>
          </p:cNvPr>
          <p:cNvSpPr>
            <a:spLocks noGrp="1"/>
          </p:cNvSpPr>
          <p:nvPr>
            <p:ph type="title"/>
          </p:nvPr>
        </p:nvSpPr>
        <p:spPr/>
        <p:txBody>
          <a:bodyPr/>
          <a:lstStyle/>
          <a:p>
            <a:r>
              <a:rPr lang="en-US" dirty="0"/>
              <a:t>Information and documents to have when you apply</a:t>
            </a:r>
          </a:p>
        </p:txBody>
      </p:sp>
      <p:sp>
        <p:nvSpPr>
          <p:cNvPr id="118" name="Slide Number Placeholder 5">
            <a:extLst>
              <a:ext uri="{FF2B5EF4-FFF2-40B4-BE49-F238E27FC236}">
                <a16:creationId xmlns:a16="http://schemas.microsoft.com/office/drawing/2014/main" id="{F96C008C-321B-4B19-857A-F02EBB88D6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5BCFC9-E82B-4944-A120-443CA75A443F}" type="slidenum">
              <a:rPr kumimoji="0" lang="en-US" sz="1000" b="1" i="0" u="none" strike="noStrike" kern="1200" cap="none" spc="0" normalizeH="0" baseline="0" noProof="0" smtClean="0">
                <a:ln>
                  <a:noFill/>
                </a:ln>
                <a:solidFill>
                  <a:srgbClr val="002F4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1" i="0" u="none" strike="noStrike" kern="1200" cap="none" spc="0" normalizeH="0" baseline="0" noProof="0">
              <a:ln>
                <a:noFill/>
              </a:ln>
              <a:solidFill>
                <a:srgbClr val="002F42"/>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9EFCDDCA-C91E-480E-B4E5-A6AC74D082D3}"/>
              </a:ext>
            </a:extLst>
          </p:cNvPr>
          <p:cNvSpPr txBox="1"/>
          <p:nvPr/>
        </p:nvSpPr>
        <p:spPr>
          <a:xfrm>
            <a:off x="523021" y="1500805"/>
            <a:ext cx="11322502" cy="6617196"/>
          </a:xfrm>
          <a:prstGeom prst="rect">
            <a:avLst/>
          </a:prstGeom>
          <a:noFill/>
        </p:spPr>
        <p:txBody>
          <a:bodyPr wrap="square" rtlCol="0">
            <a:spAutoFit/>
          </a:bodyPr>
          <a:lstStyle/>
          <a:p>
            <a:pPr marL="342900" indent="-342900">
              <a:buFont typeface="Arial" panose="020B0604020202020204" pitchFamily="34" charset="0"/>
              <a:buChar char="•"/>
            </a:pPr>
            <a:r>
              <a:rPr lang="en-US" sz="2400" dirty="0"/>
              <a:t>Small business?</a:t>
            </a:r>
          </a:p>
          <a:p>
            <a:pPr lvl="1"/>
            <a:r>
              <a:rPr lang="en-US" sz="2000" i="1" dirty="0"/>
              <a:t>Note: For this pilot, a small business is defined as a business with less than 25 employees or $5M in annual revenue</a:t>
            </a:r>
          </a:p>
          <a:p>
            <a:pPr marL="800100" lvl="1" indent="-342900">
              <a:buFont typeface="Arial" panose="020B0604020202020204" pitchFamily="34" charset="0"/>
              <a:buChar char="•"/>
            </a:pPr>
            <a:r>
              <a:rPr lang="en-US" sz="2400" dirty="0"/>
              <a:t>Tax documented staff count, as appropriate to company type: e.g., Federal 941, WR-30, </a:t>
            </a:r>
            <a:r>
              <a:rPr lang="en-US" sz="2400" dirty="0" err="1"/>
              <a:t>etc</a:t>
            </a:r>
            <a:endParaRPr lang="en-US" sz="2400" dirty="0"/>
          </a:p>
          <a:p>
            <a:pPr marL="800100" lvl="1" indent="-342900">
              <a:buFont typeface="Arial" panose="020B0604020202020204" pitchFamily="34" charset="0"/>
              <a:buChar char="•"/>
            </a:pPr>
            <a:r>
              <a:rPr lang="en-US" sz="2400" dirty="0"/>
              <a:t>Tax documented revenue, as appropriate to company type: Federal 941 and e.g., NJ-CBT-100 (Schedule A), Form-1065, Form-1040 (Schedule C)</a:t>
            </a:r>
          </a:p>
          <a:p>
            <a:pPr marL="800100" lvl="1" indent="-342900">
              <a:buFont typeface="Arial" panose="020B0604020202020204" pitchFamily="34" charset="0"/>
              <a:buChar char="•"/>
            </a:pPr>
            <a:endParaRPr lang="en-US" sz="1200" dirty="0">
              <a:highlight>
                <a:srgbClr val="FFFF00"/>
              </a:highlight>
            </a:endParaRPr>
          </a:p>
          <a:p>
            <a:pPr marL="342900" indent="-342900">
              <a:buFont typeface="Arial" panose="020B0604020202020204" pitchFamily="34" charset="0"/>
              <a:buChar char="•"/>
            </a:pPr>
            <a:r>
              <a:rPr lang="en-US" sz="2400" dirty="0"/>
              <a:t>Woman-, minority-, and/or veteran-owned business?</a:t>
            </a:r>
          </a:p>
          <a:p>
            <a:pPr marL="800100" lvl="1" indent="-342900">
              <a:buFont typeface="Arial" panose="020B0604020202020204" pitchFamily="34" charset="0"/>
              <a:buChar char="•"/>
            </a:pPr>
            <a:r>
              <a:rPr lang="en-US" sz="2400" dirty="0"/>
              <a:t>NJ woman-, minority-, and/or veteran-owned business certification</a:t>
            </a:r>
          </a:p>
          <a:p>
            <a:pPr marL="800100" lvl="1"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400" dirty="0"/>
              <a:t>Replacing a vehicle?</a:t>
            </a:r>
          </a:p>
          <a:p>
            <a:pPr marL="800100" lvl="1" indent="-342900">
              <a:buFont typeface="Arial" panose="020B0604020202020204" pitchFamily="34" charset="0"/>
              <a:buChar char="•"/>
            </a:pPr>
            <a:r>
              <a:rPr lang="en-US" sz="2400" dirty="0"/>
              <a:t>Replaced vehicle use and general specifications (model year, fuel type, typical annual fuel use, and typical annual mileage)</a:t>
            </a:r>
          </a:p>
          <a:p>
            <a:pPr marL="800100" lvl="1" indent="-342900">
              <a:buFont typeface="Arial" panose="020B0604020202020204" pitchFamily="34" charset="0"/>
              <a:buChar char="•"/>
            </a:pPr>
            <a:endParaRPr lang="en-US" sz="2400" dirty="0"/>
          </a:p>
          <a:p>
            <a:endParaRPr lang="en-US" sz="2400" dirty="0"/>
          </a:p>
          <a:p>
            <a:pPr marL="800100" lvl="1" indent="-342900">
              <a:buFont typeface="Arial" panose="020B0604020202020204" pitchFamily="34" charset="0"/>
              <a:buChar char="•"/>
            </a:pPr>
            <a:endParaRPr lang="en-US" sz="2400" dirty="0"/>
          </a:p>
          <a:p>
            <a:endParaRPr lang="en-US" sz="2400" dirty="0"/>
          </a:p>
          <a:p>
            <a:endParaRPr lang="en-US" sz="2400" dirty="0"/>
          </a:p>
        </p:txBody>
      </p:sp>
      <p:sp>
        <p:nvSpPr>
          <p:cNvPr id="16" name="Arrow: Right 15">
            <a:extLst>
              <a:ext uri="{FF2B5EF4-FFF2-40B4-BE49-F238E27FC236}">
                <a16:creationId xmlns:a16="http://schemas.microsoft.com/office/drawing/2014/main" id="{0458B222-79D4-49CF-B8EA-65BFB0B88160}"/>
              </a:ext>
            </a:extLst>
          </p:cNvPr>
          <p:cNvSpPr/>
          <p:nvPr/>
        </p:nvSpPr>
        <p:spPr>
          <a:xfrm>
            <a:off x="27358" y="1005044"/>
            <a:ext cx="7448550" cy="438150"/>
          </a:xfrm>
          <a:prstGeom prst="rightArrow">
            <a:avLst>
              <a:gd name="adj1" fmla="val 100000"/>
              <a:gd name="adj2" fmla="val 54813"/>
            </a:avLst>
          </a:prstGeom>
          <a:solidFill>
            <a:srgbClr val="84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t>  If applicable…</a:t>
            </a:r>
          </a:p>
        </p:txBody>
      </p:sp>
    </p:spTree>
    <p:extLst>
      <p:ext uri="{BB962C8B-B14F-4D97-AF65-F5344CB8AC3E}">
        <p14:creationId xmlns:p14="http://schemas.microsoft.com/office/powerpoint/2010/main" val="4080954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390AF-1D69-4886-A5AB-F3C101B237B4}"/>
              </a:ext>
            </a:extLst>
          </p:cNvPr>
          <p:cNvSpPr>
            <a:spLocks noGrp="1"/>
          </p:cNvSpPr>
          <p:nvPr>
            <p:ph type="title"/>
          </p:nvPr>
        </p:nvSpPr>
        <p:spPr/>
        <p:txBody>
          <a:bodyPr/>
          <a:lstStyle/>
          <a:p>
            <a:r>
              <a:rPr lang="en-US" dirty="0"/>
              <a:t>Information and documents to have when you apply</a:t>
            </a:r>
          </a:p>
        </p:txBody>
      </p:sp>
      <p:sp>
        <p:nvSpPr>
          <p:cNvPr id="118" name="Slide Number Placeholder 5">
            <a:extLst>
              <a:ext uri="{FF2B5EF4-FFF2-40B4-BE49-F238E27FC236}">
                <a16:creationId xmlns:a16="http://schemas.microsoft.com/office/drawing/2014/main" id="{F96C008C-321B-4B19-857A-F02EBB88D6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5BCFC9-E82B-4944-A120-443CA75A443F}" type="slidenum">
              <a:rPr kumimoji="0" lang="en-US" sz="1000" b="1" i="0" u="none" strike="noStrike" kern="1200" cap="none" spc="0" normalizeH="0" baseline="0" noProof="0" smtClean="0">
                <a:ln>
                  <a:noFill/>
                </a:ln>
                <a:solidFill>
                  <a:srgbClr val="002F4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1" i="0" u="none" strike="noStrike" kern="1200" cap="none" spc="0" normalizeH="0" baseline="0" noProof="0">
              <a:ln>
                <a:noFill/>
              </a:ln>
              <a:solidFill>
                <a:srgbClr val="002F42"/>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9EFCDDCA-C91E-480E-B4E5-A6AC74D082D3}"/>
              </a:ext>
            </a:extLst>
          </p:cNvPr>
          <p:cNvSpPr txBox="1"/>
          <p:nvPr/>
        </p:nvSpPr>
        <p:spPr>
          <a:xfrm>
            <a:off x="523021" y="1500805"/>
            <a:ext cx="11322502"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t>Approved Vendor completes their sections, including vehicle specifications, charging requirements, warranty, maintenance plan, etc.</a:t>
            </a:r>
          </a:p>
          <a:p>
            <a:pPr marL="342900" indent="-342900">
              <a:buFont typeface="Arial" panose="020B0604020202020204" pitchFamily="34" charset="0"/>
              <a:buChar char="•"/>
            </a:pPr>
            <a:endParaRPr lang="en-US" sz="1200" i="1" u="sng" dirty="0"/>
          </a:p>
          <a:p>
            <a:pPr marL="342900" indent="-342900">
              <a:buFont typeface="Arial" panose="020B0604020202020204" pitchFamily="34" charset="0"/>
              <a:buChar char="•"/>
            </a:pPr>
            <a:r>
              <a:rPr lang="en-US" sz="2400" dirty="0"/>
              <a:t>Authorized purchaser signatory completes legal debarment questionnaire</a:t>
            </a:r>
          </a:p>
          <a:p>
            <a:pPr marL="800100" lvl="1" indent="-342900">
              <a:buFont typeface="Arial" panose="020B0604020202020204" pitchFamily="34" charset="0"/>
              <a:buChar char="•"/>
            </a:pPr>
            <a:r>
              <a:rPr lang="en-US" sz="2400" dirty="0"/>
              <a:t>For a corporation, by a principal executive officer, at least the level of VP; </a:t>
            </a:r>
          </a:p>
          <a:p>
            <a:pPr marL="800100" lvl="1" indent="-342900">
              <a:buFont typeface="Arial" panose="020B0604020202020204" pitchFamily="34" charset="0"/>
              <a:buChar char="•"/>
            </a:pPr>
            <a:r>
              <a:rPr lang="en-US" sz="2400" dirty="0"/>
              <a:t>For a partnership, by a general partner; </a:t>
            </a:r>
          </a:p>
          <a:p>
            <a:pPr marL="800100" lvl="1" indent="-342900">
              <a:buFont typeface="Arial" panose="020B0604020202020204" pitchFamily="34" charset="0"/>
              <a:buChar char="•"/>
            </a:pPr>
            <a:r>
              <a:rPr lang="en-US" sz="2400" dirty="0"/>
              <a:t>For a sole proprietorship, by the proprietor; </a:t>
            </a:r>
          </a:p>
          <a:p>
            <a:pPr marL="800100" lvl="1" indent="-342900">
              <a:buFont typeface="Arial" panose="020B0604020202020204" pitchFamily="34" charset="0"/>
              <a:buChar char="•"/>
            </a:pPr>
            <a:r>
              <a:rPr lang="en-US" sz="2400" dirty="0"/>
              <a:t>For a gov’t entity, by contact person (administrator, manager, mayor, etc.);</a:t>
            </a:r>
          </a:p>
          <a:p>
            <a:pPr marL="800100" lvl="1" indent="-342900">
              <a:buFont typeface="Arial" panose="020B0604020202020204" pitchFamily="34" charset="0"/>
              <a:buChar char="•"/>
            </a:pPr>
            <a:r>
              <a:rPr lang="en-US" sz="2400" dirty="0"/>
              <a:t>For other than above, the person with legal responsibility for the application</a:t>
            </a:r>
          </a:p>
          <a:p>
            <a:pPr marL="800100" lvl="1"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400" dirty="0"/>
              <a:t>Payment method for application fee (credit card or check)</a:t>
            </a:r>
          </a:p>
          <a:p>
            <a:pPr marL="800100" lvl="1" indent="-342900">
              <a:buFont typeface="Arial" panose="020B0604020202020204" pitchFamily="34" charset="0"/>
              <a:buChar char="•"/>
            </a:pPr>
            <a:r>
              <a:rPr lang="en-US" sz="2400" dirty="0"/>
              <a:t>NOTE: Application will not be processed until payment confirmed</a:t>
            </a:r>
          </a:p>
        </p:txBody>
      </p:sp>
      <p:sp>
        <p:nvSpPr>
          <p:cNvPr id="16" name="Arrow: Right 15">
            <a:extLst>
              <a:ext uri="{FF2B5EF4-FFF2-40B4-BE49-F238E27FC236}">
                <a16:creationId xmlns:a16="http://schemas.microsoft.com/office/drawing/2014/main" id="{0458B222-79D4-49CF-B8EA-65BFB0B88160}"/>
              </a:ext>
            </a:extLst>
          </p:cNvPr>
          <p:cNvSpPr/>
          <p:nvPr/>
        </p:nvSpPr>
        <p:spPr>
          <a:xfrm>
            <a:off x="27358" y="1005044"/>
            <a:ext cx="7448550" cy="438150"/>
          </a:xfrm>
          <a:prstGeom prst="rightArrow">
            <a:avLst>
              <a:gd name="adj1" fmla="val 100000"/>
              <a:gd name="adj2" fmla="val 54813"/>
            </a:avLst>
          </a:prstGeom>
          <a:solidFill>
            <a:srgbClr val="84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t>  To submit the application…</a:t>
            </a:r>
          </a:p>
        </p:txBody>
      </p:sp>
    </p:spTree>
    <p:extLst>
      <p:ext uri="{BB962C8B-B14F-4D97-AF65-F5344CB8AC3E}">
        <p14:creationId xmlns:p14="http://schemas.microsoft.com/office/powerpoint/2010/main" val="3700311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390AF-1D69-4886-A5AB-F3C101B237B4}"/>
              </a:ext>
            </a:extLst>
          </p:cNvPr>
          <p:cNvSpPr>
            <a:spLocks noGrp="1"/>
          </p:cNvSpPr>
          <p:nvPr>
            <p:ph type="title"/>
          </p:nvPr>
        </p:nvSpPr>
        <p:spPr/>
        <p:txBody>
          <a:bodyPr/>
          <a:lstStyle/>
          <a:p>
            <a:r>
              <a:rPr lang="en-US" dirty="0"/>
              <a:t>How to… Links for New Jersey State documents</a:t>
            </a:r>
          </a:p>
        </p:txBody>
      </p:sp>
      <p:sp>
        <p:nvSpPr>
          <p:cNvPr id="118" name="Slide Number Placeholder 5">
            <a:extLst>
              <a:ext uri="{FF2B5EF4-FFF2-40B4-BE49-F238E27FC236}">
                <a16:creationId xmlns:a16="http://schemas.microsoft.com/office/drawing/2014/main" id="{F96C008C-321B-4B19-857A-F02EBB88D6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5BCFC9-E82B-4944-A120-443CA75A443F}" type="slidenum">
              <a:rPr kumimoji="0" lang="en-US" sz="1000" b="1" i="0" u="none" strike="noStrike" kern="1200" cap="none" spc="0" normalizeH="0" baseline="0" noProof="0" smtClean="0">
                <a:ln>
                  <a:noFill/>
                </a:ln>
                <a:solidFill>
                  <a:srgbClr val="002F4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1" i="0" u="none" strike="noStrike" kern="1200" cap="none" spc="0" normalizeH="0" baseline="0" noProof="0">
              <a:ln>
                <a:noFill/>
              </a:ln>
              <a:solidFill>
                <a:srgbClr val="002F42"/>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9EFCDDCA-C91E-480E-B4E5-A6AC74D082D3}"/>
              </a:ext>
            </a:extLst>
          </p:cNvPr>
          <p:cNvSpPr txBox="1"/>
          <p:nvPr/>
        </p:nvSpPr>
        <p:spPr>
          <a:xfrm>
            <a:off x="363569" y="4672368"/>
            <a:ext cx="11515005" cy="1631216"/>
          </a:xfrm>
          <a:prstGeom prst="rect">
            <a:avLst/>
          </a:prstGeom>
          <a:noFill/>
        </p:spPr>
        <p:txBody>
          <a:bodyPr wrap="square" rtlCol="0">
            <a:spAutoFit/>
          </a:bodyPr>
          <a:lstStyle/>
          <a:p>
            <a:r>
              <a:rPr lang="en-US" sz="2000" i="1" dirty="0"/>
              <a:t>NOTE: Due to COVID-19, it may take longer than usual for applicants to obtain certain New Jersey State documents. If an applicant has attempted to obtain the missing the documents but has not yet received them, they may provide correspondence or receipts that demonstrate the attempt to obtain the missing documents to extend the extension time. The required missing documentation must be submitted before any approval of funds reservation.</a:t>
            </a:r>
          </a:p>
        </p:txBody>
      </p:sp>
      <p:sp>
        <p:nvSpPr>
          <p:cNvPr id="16" name="Arrow: Right 15">
            <a:extLst>
              <a:ext uri="{FF2B5EF4-FFF2-40B4-BE49-F238E27FC236}">
                <a16:creationId xmlns:a16="http://schemas.microsoft.com/office/drawing/2014/main" id="{0458B222-79D4-49CF-B8EA-65BFB0B88160}"/>
              </a:ext>
            </a:extLst>
          </p:cNvPr>
          <p:cNvSpPr/>
          <p:nvPr/>
        </p:nvSpPr>
        <p:spPr>
          <a:xfrm>
            <a:off x="27357" y="1005044"/>
            <a:ext cx="9237827" cy="438150"/>
          </a:xfrm>
          <a:prstGeom prst="rightArrow">
            <a:avLst>
              <a:gd name="adj1" fmla="val 100000"/>
              <a:gd name="adj2" fmla="val 54813"/>
            </a:avLst>
          </a:prstGeom>
          <a:solidFill>
            <a:srgbClr val="84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t>  Tax clearance certificate (to NJ EDA)</a:t>
            </a:r>
          </a:p>
        </p:txBody>
      </p:sp>
      <p:sp>
        <p:nvSpPr>
          <p:cNvPr id="3" name="Rectangle 2">
            <a:extLst>
              <a:ext uri="{FF2B5EF4-FFF2-40B4-BE49-F238E27FC236}">
                <a16:creationId xmlns:a16="http://schemas.microsoft.com/office/drawing/2014/main" id="{7C2EC470-5E27-4625-834E-D3C2222DD176}"/>
              </a:ext>
            </a:extLst>
          </p:cNvPr>
          <p:cNvSpPr/>
          <p:nvPr/>
        </p:nvSpPr>
        <p:spPr>
          <a:xfrm>
            <a:off x="267419" y="3918611"/>
            <a:ext cx="8960386" cy="400110"/>
          </a:xfrm>
          <a:prstGeom prst="rect">
            <a:avLst/>
          </a:prstGeom>
        </p:spPr>
        <p:txBody>
          <a:bodyPr wrap="square">
            <a:spAutoFit/>
          </a:bodyPr>
          <a:lstStyle/>
          <a:p>
            <a:r>
              <a:rPr lang="en-US" sz="2000" dirty="0">
                <a:hlinkClick r:id="rId3"/>
              </a:rPr>
              <a:t>https://www.nj.gov/treasury/revenue/gettingregistered.shtml</a:t>
            </a:r>
            <a:endParaRPr lang="en-US" sz="2000" dirty="0"/>
          </a:p>
        </p:txBody>
      </p:sp>
      <p:sp>
        <p:nvSpPr>
          <p:cNvPr id="7" name="Arrow: Right 6">
            <a:extLst>
              <a:ext uri="{FF2B5EF4-FFF2-40B4-BE49-F238E27FC236}">
                <a16:creationId xmlns:a16="http://schemas.microsoft.com/office/drawing/2014/main" id="{FF89CE96-7F12-47A7-9F2F-1DAA2A5C1CC7}"/>
              </a:ext>
            </a:extLst>
          </p:cNvPr>
          <p:cNvSpPr/>
          <p:nvPr/>
        </p:nvSpPr>
        <p:spPr>
          <a:xfrm>
            <a:off x="27358" y="2199957"/>
            <a:ext cx="9237828" cy="438150"/>
          </a:xfrm>
          <a:prstGeom prst="rightArrow">
            <a:avLst>
              <a:gd name="adj1" fmla="val 100000"/>
              <a:gd name="adj2" fmla="val 54813"/>
            </a:avLst>
          </a:prstGeom>
          <a:solidFill>
            <a:srgbClr val="84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t>  Women-, Minority-, or Veteran-Owned Business Certificate</a:t>
            </a:r>
          </a:p>
        </p:txBody>
      </p:sp>
      <p:sp>
        <p:nvSpPr>
          <p:cNvPr id="5" name="Rectangle 4">
            <a:extLst>
              <a:ext uri="{FF2B5EF4-FFF2-40B4-BE49-F238E27FC236}">
                <a16:creationId xmlns:a16="http://schemas.microsoft.com/office/drawing/2014/main" id="{5E73FD22-71AD-403D-BEA1-E4097A66C964}"/>
              </a:ext>
            </a:extLst>
          </p:cNvPr>
          <p:cNvSpPr/>
          <p:nvPr/>
        </p:nvSpPr>
        <p:spPr>
          <a:xfrm>
            <a:off x="267419" y="2803597"/>
            <a:ext cx="5128583" cy="400110"/>
          </a:xfrm>
          <a:prstGeom prst="rect">
            <a:avLst/>
          </a:prstGeom>
        </p:spPr>
        <p:txBody>
          <a:bodyPr wrap="none">
            <a:spAutoFit/>
          </a:bodyPr>
          <a:lstStyle/>
          <a:p>
            <a:r>
              <a:rPr lang="en-US" sz="2000" dirty="0">
                <a:hlinkClick r:id="rId4"/>
              </a:rPr>
              <a:t>https://www.njportal.com/DOR/SBERegistry</a:t>
            </a:r>
            <a:endParaRPr lang="en-US" sz="2000" dirty="0"/>
          </a:p>
        </p:txBody>
      </p:sp>
      <p:sp>
        <p:nvSpPr>
          <p:cNvPr id="9" name="Rectangle 8">
            <a:extLst>
              <a:ext uri="{FF2B5EF4-FFF2-40B4-BE49-F238E27FC236}">
                <a16:creationId xmlns:a16="http://schemas.microsoft.com/office/drawing/2014/main" id="{D018C9A5-320B-4824-89F0-86362063AC02}"/>
              </a:ext>
            </a:extLst>
          </p:cNvPr>
          <p:cNvSpPr/>
          <p:nvPr/>
        </p:nvSpPr>
        <p:spPr>
          <a:xfrm>
            <a:off x="267419" y="1531747"/>
            <a:ext cx="7054467" cy="400110"/>
          </a:xfrm>
          <a:prstGeom prst="rect">
            <a:avLst/>
          </a:prstGeom>
        </p:spPr>
        <p:txBody>
          <a:bodyPr wrap="square">
            <a:spAutoFit/>
          </a:bodyPr>
          <a:lstStyle/>
          <a:p>
            <a:r>
              <a:rPr lang="en-US" sz="2000" dirty="0">
                <a:hlinkClick r:id="rId5"/>
              </a:rPr>
              <a:t>https://www16.state.nj.us/NJ_PREMIER_EBIZ/jsp/home.jsp</a:t>
            </a:r>
            <a:endParaRPr lang="en-US" sz="2000" dirty="0"/>
          </a:p>
        </p:txBody>
      </p:sp>
      <p:sp>
        <p:nvSpPr>
          <p:cNvPr id="13" name="Arrow: Right 12">
            <a:extLst>
              <a:ext uri="{FF2B5EF4-FFF2-40B4-BE49-F238E27FC236}">
                <a16:creationId xmlns:a16="http://schemas.microsoft.com/office/drawing/2014/main" id="{7E72FC86-D72C-4950-B22B-41C8C30F219F}"/>
              </a:ext>
            </a:extLst>
          </p:cNvPr>
          <p:cNvSpPr/>
          <p:nvPr/>
        </p:nvSpPr>
        <p:spPr>
          <a:xfrm>
            <a:off x="0" y="3410780"/>
            <a:ext cx="9237828" cy="438150"/>
          </a:xfrm>
          <a:prstGeom prst="rightArrow">
            <a:avLst>
              <a:gd name="adj1" fmla="val 100000"/>
              <a:gd name="adj2" fmla="val 54813"/>
            </a:avLst>
          </a:prstGeom>
          <a:solidFill>
            <a:srgbClr val="84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t>  Register to do business in New Jersey</a:t>
            </a:r>
          </a:p>
        </p:txBody>
      </p:sp>
    </p:spTree>
    <p:extLst>
      <p:ext uri="{BB962C8B-B14F-4D97-AF65-F5344CB8AC3E}">
        <p14:creationId xmlns:p14="http://schemas.microsoft.com/office/powerpoint/2010/main" val="4096391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390AF-1D69-4886-A5AB-F3C101B237B4}"/>
              </a:ext>
            </a:extLst>
          </p:cNvPr>
          <p:cNvSpPr>
            <a:spLocks noGrp="1"/>
          </p:cNvSpPr>
          <p:nvPr>
            <p:ph type="title"/>
          </p:nvPr>
        </p:nvSpPr>
        <p:spPr/>
        <p:txBody>
          <a:bodyPr/>
          <a:lstStyle/>
          <a:p>
            <a:r>
              <a:rPr lang="en-US" dirty="0"/>
              <a:t>How to… Application and reference information</a:t>
            </a:r>
          </a:p>
        </p:txBody>
      </p:sp>
      <p:sp>
        <p:nvSpPr>
          <p:cNvPr id="118" name="Slide Number Placeholder 5">
            <a:extLst>
              <a:ext uri="{FF2B5EF4-FFF2-40B4-BE49-F238E27FC236}">
                <a16:creationId xmlns:a16="http://schemas.microsoft.com/office/drawing/2014/main" id="{F96C008C-321B-4B19-857A-F02EBB88D6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5BCFC9-E82B-4944-A120-443CA75A443F}" type="slidenum">
              <a:rPr kumimoji="0" lang="en-US" sz="1000" b="1" i="0" u="none" strike="noStrike" kern="1200" cap="none" spc="0" normalizeH="0" baseline="0" noProof="0" smtClean="0">
                <a:ln>
                  <a:noFill/>
                </a:ln>
                <a:solidFill>
                  <a:srgbClr val="002F4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1" i="0" u="none" strike="noStrike" kern="1200" cap="none" spc="0" normalizeH="0" baseline="0" noProof="0">
              <a:ln>
                <a:noFill/>
              </a:ln>
              <a:solidFill>
                <a:srgbClr val="002F42"/>
              </a:solidFill>
              <a:effectLst/>
              <a:uLnTx/>
              <a:uFillTx/>
              <a:latin typeface="Arial" panose="020B0604020202020204"/>
              <a:ea typeface="+mn-ea"/>
              <a:cs typeface="+mn-cs"/>
            </a:endParaRPr>
          </a:p>
        </p:txBody>
      </p:sp>
      <p:sp>
        <p:nvSpPr>
          <p:cNvPr id="16" name="Arrow: Right 15">
            <a:extLst>
              <a:ext uri="{FF2B5EF4-FFF2-40B4-BE49-F238E27FC236}">
                <a16:creationId xmlns:a16="http://schemas.microsoft.com/office/drawing/2014/main" id="{0458B222-79D4-49CF-B8EA-65BFB0B88160}"/>
              </a:ext>
            </a:extLst>
          </p:cNvPr>
          <p:cNvSpPr/>
          <p:nvPr/>
        </p:nvSpPr>
        <p:spPr>
          <a:xfrm>
            <a:off x="27357" y="1005044"/>
            <a:ext cx="9237827" cy="438150"/>
          </a:xfrm>
          <a:prstGeom prst="rightArrow">
            <a:avLst>
              <a:gd name="adj1" fmla="val 100000"/>
              <a:gd name="adj2" fmla="val 54813"/>
            </a:avLst>
          </a:prstGeom>
          <a:solidFill>
            <a:srgbClr val="84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t>  NJ ZIP info and updates, including ‘vendor list’</a:t>
            </a:r>
          </a:p>
        </p:txBody>
      </p:sp>
      <p:sp>
        <p:nvSpPr>
          <p:cNvPr id="9" name="Rectangle 8">
            <a:extLst>
              <a:ext uri="{FF2B5EF4-FFF2-40B4-BE49-F238E27FC236}">
                <a16:creationId xmlns:a16="http://schemas.microsoft.com/office/drawing/2014/main" id="{D018C9A5-320B-4824-89F0-86362063AC02}"/>
              </a:ext>
            </a:extLst>
          </p:cNvPr>
          <p:cNvSpPr/>
          <p:nvPr/>
        </p:nvSpPr>
        <p:spPr>
          <a:xfrm>
            <a:off x="267419" y="1531747"/>
            <a:ext cx="7054467" cy="400110"/>
          </a:xfrm>
          <a:prstGeom prst="rect">
            <a:avLst/>
          </a:prstGeom>
        </p:spPr>
        <p:txBody>
          <a:bodyPr wrap="square">
            <a:spAutoFit/>
          </a:bodyPr>
          <a:lstStyle/>
          <a:p>
            <a:r>
              <a:rPr lang="en-US" sz="2000" dirty="0">
                <a:hlinkClick r:id="rId3"/>
              </a:rPr>
              <a:t>https://www.njeda.com/njzip/</a:t>
            </a:r>
            <a:endParaRPr lang="en-US" sz="2000" dirty="0"/>
          </a:p>
        </p:txBody>
      </p:sp>
      <p:sp>
        <p:nvSpPr>
          <p:cNvPr id="11" name="Arrow: Right 10">
            <a:extLst>
              <a:ext uri="{FF2B5EF4-FFF2-40B4-BE49-F238E27FC236}">
                <a16:creationId xmlns:a16="http://schemas.microsoft.com/office/drawing/2014/main" id="{6252B26F-6DA7-45EE-8E27-A5ABC995FE99}"/>
              </a:ext>
            </a:extLst>
          </p:cNvPr>
          <p:cNvSpPr/>
          <p:nvPr/>
        </p:nvSpPr>
        <p:spPr>
          <a:xfrm>
            <a:off x="27357" y="2207912"/>
            <a:ext cx="9237828" cy="438150"/>
          </a:xfrm>
          <a:prstGeom prst="rightArrow">
            <a:avLst>
              <a:gd name="adj1" fmla="val 100000"/>
              <a:gd name="adj2" fmla="val 54813"/>
            </a:avLst>
          </a:prstGeom>
          <a:solidFill>
            <a:srgbClr val="84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t>  Application portal</a:t>
            </a:r>
          </a:p>
        </p:txBody>
      </p:sp>
      <p:sp>
        <p:nvSpPr>
          <p:cNvPr id="6" name="Rectangle 5">
            <a:extLst>
              <a:ext uri="{FF2B5EF4-FFF2-40B4-BE49-F238E27FC236}">
                <a16:creationId xmlns:a16="http://schemas.microsoft.com/office/drawing/2014/main" id="{287E2C1E-73E4-47B3-B75E-BECBD54CF1CE}"/>
              </a:ext>
            </a:extLst>
          </p:cNvPr>
          <p:cNvSpPr/>
          <p:nvPr/>
        </p:nvSpPr>
        <p:spPr>
          <a:xfrm>
            <a:off x="267419" y="2842167"/>
            <a:ext cx="11611155" cy="1631216"/>
          </a:xfrm>
          <a:prstGeom prst="rect">
            <a:avLst/>
          </a:prstGeom>
        </p:spPr>
        <p:txBody>
          <a:bodyPr wrap="square">
            <a:spAutoFit/>
          </a:bodyPr>
          <a:lstStyle/>
          <a:p>
            <a:r>
              <a:rPr lang="en-US" sz="2000" dirty="0"/>
              <a:t>To create an account / login: </a:t>
            </a:r>
          </a:p>
          <a:p>
            <a:pPr lvl="1"/>
            <a:r>
              <a:rPr lang="en-US" sz="2000" dirty="0">
                <a:hlinkClick r:id="rId4"/>
              </a:rPr>
              <a:t>https://njeda.powerappsportals.us/en-US/Account/Login/Register?returnUrl=%2F</a:t>
            </a:r>
            <a:endParaRPr lang="en-US" sz="2000" dirty="0"/>
          </a:p>
          <a:p>
            <a:endParaRPr lang="en-US" sz="2000" dirty="0"/>
          </a:p>
          <a:p>
            <a:r>
              <a:rPr lang="en-US" sz="2000" dirty="0"/>
              <a:t>To apply, once program is live (April 18): </a:t>
            </a:r>
          </a:p>
          <a:p>
            <a:pPr lvl="1"/>
            <a:r>
              <a:rPr lang="en-US" sz="2000" dirty="0">
                <a:hlinkClick r:id="rId5"/>
              </a:rPr>
              <a:t>https://programs.njeda.com/en-US/</a:t>
            </a:r>
            <a:endParaRPr lang="en-US" sz="2000" dirty="0"/>
          </a:p>
        </p:txBody>
      </p:sp>
    </p:spTree>
    <p:extLst>
      <p:ext uri="{BB962C8B-B14F-4D97-AF65-F5344CB8AC3E}">
        <p14:creationId xmlns:p14="http://schemas.microsoft.com/office/powerpoint/2010/main" val="1009673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4F41885-29BB-46E3-AA32-1D1800766E7E}"/>
              </a:ext>
            </a:extLst>
          </p:cNvPr>
          <p:cNvSpPr>
            <a:spLocks noGrp="1"/>
          </p:cNvSpPr>
          <p:nvPr>
            <p:ph type="sldNum" sz="quarter" idx="11"/>
          </p:nvPr>
        </p:nvSpPr>
        <p:spPr/>
        <p:txBody>
          <a:bodyPr/>
          <a:lstStyle/>
          <a:p>
            <a:fld id="{B75BCFC9-E82B-4944-A120-443CA75A443F}" type="slidenum">
              <a:rPr lang="en-US" smtClean="0"/>
              <a:pPr/>
              <a:t>28</a:t>
            </a:fld>
            <a:endParaRPr lang="en-US"/>
          </a:p>
        </p:txBody>
      </p:sp>
      <p:sp>
        <p:nvSpPr>
          <p:cNvPr id="3" name="TextBox 2">
            <a:extLst>
              <a:ext uri="{FF2B5EF4-FFF2-40B4-BE49-F238E27FC236}">
                <a16:creationId xmlns:a16="http://schemas.microsoft.com/office/drawing/2014/main" id="{C59FA3AF-F1EC-48A0-834D-19F6E40ADD32}"/>
              </a:ext>
            </a:extLst>
          </p:cNvPr>
          <p:cNvSpPr txBox="1"/>
          <p:nvPr/>
        </p:nvSpPr>
        <p:spPr>
          <a:xfrm>
            <a:off x="2781300" y="1924050"/>
            <a:ext cx="6629400" cy="2431435"/>
          </a:xfrm>
          <a:prstGeom prst="rect">
            <a:avLst/>
          </a:prstGeom>
          <a:noFill/>
        </p:spPr>
        <p:txBody>
          <a:bodyPr wrap="square" rtlCol="0">
            <a:spAutoFit/>
          </a:bodyPr>
          <a:lstStyle/>
          <a:p>
            <a:pPr algn="ctr"/>
            <a:r>
              <a:rPr lang="en-US" sz="3800" b="1" i="1" dirty="0">
                <a:solidFill>
                  <a:schemeClr val="bg1"/>
                </a:solidFill>
              </a:rPr>
              <a:t>Thank you!</a:t>
            </a:r>
          </a:p>
          <a:p>
            <a:pPr algn="ctr"/>
            <a:endParaRPr lang="en-US" sz="3800" b="1" i="1" dirty="0">
              <a:solidFill>
                <a:schemeClr val="bg1"/>
              </a:solidFill>
            </a:endParaRPr>
          </a:p>
          <a:p>
            <a:pPr algn="ctr"/>
            <a:r>
              <a:rPr lang="en-US" sz="3800" b="1" i="1" dirty="0">
                <a:solidFill>
                  <a:schemeClr val="bg1"/>
                </a:solidFill>
              </a:rPr>
              <a:t>Please enter any questions in the Q&amp;A chat box</a:t>
            </a:r>
          </a:p>
        </p:txBody>
      </p:sp>
    </p:spTree>
    <p:extLst>
      <p:ext uri="{BB962C8B-B14F-4D97-AF65-F5344CB8AC3E}">
        <p14:creationId xmlns:p14="http://schemas.microsoft.com/office/powerpoint/2010/main" val="3917307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390AF-1D69-4886-A5AB-F3C101B237B4}"/>
              </a:ext>
            </a:extLst>
          </p:cNvPr>
          <p:cNvSpPr>
            <a:spLocks noGrp="1"/>
          </p:cNvSpPr>
          <p:nvPr>
            <p:ph type="title"/>
          </p:nvPr>
        </p:nvSpPr>
        <p:spPr/>
        <p:txBody>
          <a:bodyPr/>
          <a:lstStyle/>
          <a:p>
            <a:r>
              <a:rPr lang="en-US" dirty="0"/>
              <a:t>NJ ZIP Phase 2 program overview: At a glance</a:t>
            </a:r>
          </a:p>
        </p:txBody>
      </p:sp>
      <p:sp>
        <p:nvSpPr>
          <p:cNvPr id="118" name="Slide Number Placeholder 5">
            <a:extLst>
              <a:ext uri="{FF2B5EF4-FFF2-40B4-BE49-F238E27FC236}">
                <a16:creationId xmlns:a16="http://schemas.microsoft.com/office/drawing/2014/main" id="{F96C008C-321B-4B19-857A-F02EBB88D6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5BCFC9-E82B-4944-A120-443CA75A443F}" type="slidenum">
              <a:rPr kumimoji="0" lang="en-US" sz="1000" b="1" i="0" u="none" strike="noStrike" kern="1200" cap="none" spc="0" normalizeH="0" baseline="0" noProof="0" smtClean="0">
                <a:ln>
                  <a:noFill/>
                </a:ln>
                <a:solidFill>
                  <a:srgbClr val="002F4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1" i="0" u="none" strike="noStrike" kern="1200" cap="none" spc="0" normalizeH="0" baseline="0" noProof="0">
              <a:ln>
                <a:noFill/>
              </a:ln>
              <a:solidFill>
                <a:srgbClr val="002F42"/>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2F706E15-4D06-4010-9E46-B578079C00CC}"/>
              </a:ext>
            </a:extLst>
          </p:cNvPr>
          <p:cNvSpPr txBox="1"/>
          <p:nvPr/>
        </p:nvSpPr>
        <p:spPr>
          <a:xfrm>
            <a:off x="-95250" y="1520182"/>
            <a:ext cx="11851216" cy="1200329"/>
          </a:xfrm>
          <a:prstGeom prst="rect">
            <a:avLst/>
          </a:prstGeom>
          <a:noFill/>
        </p:spPr>
        <p:txBody>
          <a:bodyPr wrap="square" rtlCol="0">
            <a:spAutoFit/>
          </a:bodyPr>
          <a:lstStyle/>
          <a:p>
            <a:pPr lvl="1"/>
            <a:r>
              <a:rPr lang="en-US" sz="2400" dirty="0"/>
              <a:t>The New Jersey Zero-emission Incentive Program, a voucher-style, first come, first served program. In contrast to the limited roll out of Phase 1 (launched April 2021), Phase 2 will bring the pilot to potential purchasers statewide</a:t>
            </a:r>
          </a:p>
        </p:txBody>
      </p:sp>
      <p:sp>
        <p:nvSpPr>
          <p:cNvPr id="7" name="Arrow: Right 6">
            <a:extLst>
              <a:ext uri="{FF2B5EF4-FFF2-40B4-BE49-F238E27FC236}">
                <a16:creationId xmlns:a16="http://schemas.microsoft.com/office/drawing/2014/main" id="{8567F5CE-A6B4-4406-8079-C650EC56636D}"/>
              </a:ext>
            </a:extLst>
          </p:cNvPr>
          <p:cNvSpPr/>
          <p:nvPr/>
        </p:nvSpPr>
        <p:spPr>
          <a:xfrm>
            <a:off x="95248" y="2704813"/>
            <a:ext cx="7477126" cy="438150"/>
          </a:xfrm>
          <a:prstGeom prst="rightArrow">
            <a:avLst>
              <a:gd name="adj1" fmla="val 100000"/>
              <a:gd name="adj2" fmla="val 54813"/>
            </a:avLst>
          </a:prstGeom>
          <a:solidFill>
            <a:srgbClr val="84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t>  What is the purpose of this program?</a:t>
            </a:r>
          </a:p>
        </p:txBody>
      </p:sp>
      <p:sp>
        <p:nvSpPr>
          <p:cNvPr id="8" name="Arrow: Right 7">
            <a:extLst>
              <a:ext uri="{FF2B5EF4-FFF2-40B4-BE49-F238E27FC236}">
                <a16:creationId xmlns:a16="http://schemas.microsoft.com/office/drawing/2014/main" id="{09026C4A-8595-45FF-92CD-2020A1BEB7A2}"/>
              </a:ext>
            </a:extLst>
          </p:cNvPr>
          <p:cNvSpPr/>
          <p:nvPr/>
        </p:nvSpPr>
        <p:spPr>
          <a:xfrm>
            <a:off x="95249" y="1042868"/>
            <a:ext cx="7477126" cy="438150"/>
          </a:xfrm>
          <a:prstGeom prst="rightArrow">
            <a:avLst>
              <a:gd name="adj1" fmla="val 100000"/>
              <a:gd name="adj2" fmla="val 54813"/>
            </a:avLst>
          </a:prstGeom>
          <a:solidFill>
            <a:srgbClr val="84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t>  What is NJ ZIP?</a:t>
            </a:r>
          </a:p>
        </p:txBody>
      </p:sp>
      <p:sp>
        <p:nvSpPr>
          <p:cNvPr id="10" name="Arrow: Right 9">
            <a:extLst>
              <a:ext uri="{FF2B5EF4-FFF2-40B4-BE49-F238E27FC236}">
                <a16:creationId xmlns:a16="http://schemas.microsoft.com/office/drawing/2014/main" id="{2A89E865-3574-41F6-B209-17CC48487718}"/>
              </a:ext>
            </a:extLst>
          </p:cNvPr>
          <p:cNvSpPr/>
          <p:nvPr/>
        </p:nvSpPr>
        <p:spPr>
          <a:xfrm>
            <a:off x="95249" y="5315582"/>
            <a:ext cx="7477125" cy="438150"/>
          </a:xfrm>
          <a:prstGeom prst="rightArrow">
            <a:avLst>
              <a:gd name="adj1" fmla="val 100000"/>
              <a:gd name="adj2" fmla="val 54813"/>
            </a:avLst>
          </a:prstGeom>
          <a:solidFill>
            <a:srgbClr val="84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t>  When will applications open?</a:t>
            </a:r>
          </a:p>
        </p:txBody>
      </p:sp>
      <p:sp>
        <p:nvSpPr>
          <p:cNvPr id="11" name="TextBox 10">
            <a:extLst>
              <a:ext uri="{FF2B5EF4-FFF2-40B4-BE49-F238E27FC236}">
                <a16:creationId xmlns:a16="http://schemas.microsoft.com/office/drawing/2014/main" id="{24D781D0-8AB4-4971-ADE5-8895A0E862EB}"/>
              </a:ext>
            </a:extLst>
          </p:cNvPr>
          <p:cNvSpPr txBox="1"/>
          <p:nvPr/>
        </p:nvSpPr>
        <p:spPr>
          <a:xfrm>
            <a:off x="-122608" y="3142963"/>
            <a:ext cx="11878574" cy="830997"/>
          </a:xfrm>
          <a:prstGeom prst="rect">
            <a:avLst/>
          </a:prstGeom>
          <a:noFill/>
        </p:spPr>
        <p:txBody>
          <a:bodyPr wrap="square" rtlCol="0">
            <a:spAutoFit/>
          </a:bodyPr>
          <a:lstStyle/>
          <a:p>
            <a:pPr lvl="1"/>
            <a:r>
              <a:rPr lang="en-US" sz="2400" dirty="0"/>
              <a:t>Reduce the upfront cost of buying a </a:t>
            </a:r>
            <a:r>
              <a:rPr lang="en-US" sz="2400" b="1" dirty="0"/>
              <a:t>zero-emission medium- and heavy-duty vehicles </a:t>
            </a:r>
            <a:r>
              <a:rPr lang="en-US" sz="2400" dirty="0"/>
              <a:t>for NJ businesses and institutions, leveraging RGGI funding</a:t>
            </a:r>
          </a:p>
        </p:txBody>
      </p:sp>
      <p:sp>
        <p:nvSpPr>
          <p:cNvPr id="12" name="TextBox 11">
            <a:extLst>
              <a:ext uri="{FF2B5EF4-FFF2-40B4-BE49-F238E27FC236}">
                <a16:creationId xmlns:a16="http://schemas.microsoft.com/office/drawing/2014/main" id="{F68E1DEB-7964-43C1-90BA-48795D8D7274}"/>
              </a:ext>
            </a:extLst>
          </p:cNvPr>
          <p:cNvSpPr txBox="1"/>
          <p:nvPr/>
        </p:nvSpPr>
        <p:spPr>
          <a:xfrm>
            <a:off x="27358" y="5792880"/>
            <a:ext cx="11087100" cy="461665"/>
          </a:xfrm>
          <a:prstGeom prst="rect">
            <a:avLst/>
          </a:prstGeom>
          <a:noFill/>
        </p:spPr>
        <p:txBody>
          <a:bodyPr wrap="square" rtlCol="0">
            <a:spAutoFit/>
          </a:bodyPr>
          <a:lstStyle/>
          <a:p>
            <a:pPr lvl="1"/>
            <a:r>
              <a:rPr lang="en-US" sz="2400" b="1" dirty="0"/>
              <a:t>Tuesday, April 18</a:t>
            </a:r>
            <a:r>
              <a:rPr lang="en-US" sz="2400" b="1" baseline="30000" dirty="0"/>
              <a:t>th</a:t>
            </a:r>
            <a:r>
              <a:rPr lang="en-US" sz="2400" b="1" dirty="0"/>
              <a:t>, 2023 @ 10AM Eastern</a:t>
            </a:r>
          </a:p>
        </p:txBody>
      </p:sp>
      <p:sp>
        <p:nvSpPr>
          <p:cNvPr id="13" name="Arrow: Right 12">
            <a:extLst>
              <a:ext uri="{FF2B5EF4-FFF2-40B4-BE49-F238E27FC236}">
                <a16:creationId xmlns:a16="http://schemas.microsoft.com/office/drawing/2014/main" id="{0BB168EF-4C4A-402A-97EF-44D2455E6CDC}"/>
              </a:ext>
            </a:extLst>
          </p:cNvPr>
          <p:cNvSpPr/>
          <p:nvPr/>
        </p:nvSpPr>
        <p:spPr>
          <a:xfrm>
            <a:off x="109536" y="4014183"/>
            <a:ext cx="7448550" cy="438150"/>
          </a:xfrm>
          <a:prstGeom prst="rightArrow">
            <a:avLst>
              <a:gd name="adj1" fmla="val 100000"/>
              <a:gd name="adj2" fmla="val 54813"/>
            </a:avLst>
          </a:prstGeom>
          <a:solidFill>
            <a:srgbClr val="84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t>  How much voucher funding is available?</a:t>
            </a:r>
          </a:p>
        </p:txBody>
      </p:sp>
      <p:sp>
        <p:nvSpPr>
          <p:cNvPr id="14" name="TextBox 13">
            <a:extLst>
              <a:ext uri="{FF2B5EF4-FFF2-40B4-BE49-F238E27FC236}">
                <a16:creationId xmlns:a16="http://schemas.microsoft.com/office/drawing/2014/main" id="{33F6FFD0-6AE0-4B67-A905-A7059B6EDE3D}"/>
              </a:ext>
            </a:extLst>
          </p:cNvPr>
          <p:cNvSpPr txBox="1"/>
          <p:nvPr/>
        </p:nvSpPr>
        <p:spPr>
          <a:xfrm>
            <a:off x="-95250" y="4513497"/>
            <a:ext cx="11973824" cy="830997"/>
          </a:xfrm>
          <a:prstGeom prst="rect">
            <a:avLst/>
          </a:prstGeom>
          <a:noFill/>
        </p:spPr>
        <p:txBody>
          <a:bodyPr wrap="square" rtlCol="0">
            <a:spAutoFit/>
          </a:bodyPr>
          <a:lstStyle/>
          <a:p>
            <a:pPr lvl="1"/>
            <a:r>
              <a:rPr lang="en-US" sz="2400" dirty="0"/>
              <a:t>$45M total, with $15M set aside for small businesses and $15M set aside for overburdened communities</a:t>
            </a:r>
          </a:p>
        </p:txBody>
      </p:sp>
    </p:spTree>
    <p:extLst>
      <p:ext uri="{BB962C8B-B14F-4D97-AF65-F5344CB8AC3E}">
        <p14:creationId xmlns:p14="http://schemas.microsoft.com/office/powerpoint/2010/main" val="225381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p:bldP spid="12" grpId="0"/>
      <p:bldP spid="13"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76E63C-77F8-4BCD-AA4B-6F7DAE99504B}"/>
              </a:ext>
            </a:extLst>
          </p:cNvPr>
          <p:cNvSpPr/>
          <p:nvPr/>
        </p:nvSpPr>
        <p:spPr>
          <a:xfrm>
            <a:off x="267418" y="5664200"/>
            <a:ext cx="1154982" cy="1057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BD0F87-595F-4082-934B-9BF36665E13F}"/>
              </a:ext>
            </a:extLst>
          </p:cNvPr>
          <p:cNvSpPr>
            <a:spLocks noGrp="1"/>
          </p:cNvSpPr>
          <p:nvPr>
            <p:ph type="title"/>
          </p:nvPr>
        </p:nvSpPr>
        <p:spPr>
          <a:xfrm>
            <a:off x="267418" y="136525"/>
            <a:ext cx="11611155" cy="579660"/>
          </a:xfrm>
        </p:spPr>
        <p:txBody>
          <a:bodyPr/>
          <a:lstStyle/>
          <a:p>
            <a:r>
              <a:rPr lang="en-US"/>
              <a:t>NJ ZIP Pilot: Changes from Phase 1 to Phase 2</a:t>
            </a:r>
          </a:p>
        </p:txBody>
      </p:sp>
      <p:graphicFrame>
        <p:nvGraphicFramePr>
          <p:cNvPr id="6" name="Table 6">
            <a:extLst>
              <a:ext uri="{FF2B5EF4-FFF2-40B4-BE49-F238E27FC236}">
                <a16:creationId xmlns:a16="http://schemas.microsoft.com/office/drawing/2014/main" id="{D540D91E-2955-43A6-9912-3AFBD0A138F2}"/>
              </a:ext>
            </a:extLst>
          </p:cNvPr>
          <p:cNvGraphicFramePr>
            <a:graphicFrameLocks noGrp="1"/>
          </p:cNvGraphicFramePr>
          <p:nvPr>
            <p:ph idx="1"/>
          </p:nvPr>
        </p:nvGraphicFramePr>
        <p:xfrm>
          <a:off x="364228" y="690784"/>
          <a:ext cx="11565145" cy="5925917"/>
        </p:xfrm>
        <a:graphic>
          <a:graphicData uri="http://schemas.openxmlformats.org/drawingml/2006/table">
            <a:tbl>
              <a:tblPr firstRow="1" bandRow="1">
                <a:tableStyleId>{3B4B98B0-60AC-42C2-AFA5-B58CD77FA1E5}</a:tableStyleId>
              </a:tblPr>
              <a:tblGrid>
                <a:gridCol w="2015246">
                  <a:extLst>
                    <a:ext uri="{9D8B030D-6E8A-4147-A177-3AD203B41FA5}">
                      <a16:colId xmlns:a16="http://schemas.microsoft.com/office/drawing/2014/main" val="3581429475"/>
                    </a:ext>
                  </a:extLst>
                </a:gridCol>
                <a:gridCol w="4635465">
                  <a:extLst>
                    <a:ext uri="{9D8B030D-6E8A-4147-A177-3AD203B41FA5}">
                      <a16:colId xmlns:a16="http://schemas.microsoft.com/office/drawing/2014/main" val="2323754090"/>
                    </a:ext>
                  </a:extLst>
                </a:gridCol>
                <a:gridCol w="4914434">
                  <a:extLst>
                    <a:ext uri="{9D8B030D-6E8A-4147-A177-3AD203B41FA5}">
                      <a16:colId xmlns:a16="http://schemas.microsoft.com/office/drawing/2014/main" val="732572146"/>
                    </a:ext>
                  </a:extLst>
                </a:gridCol>
              </a:tblGrid>
              <a:tr h="321534">
                <a:tc>
                  <a:txBody>
                    <a:bodyPr/>
                    <a:lstStyle/>
                    <a:p>
                      <a:pPr lvl="0" algn="l"/>
                      <a:r>
                        <a:rPr lang="en-US" sz="1500" dirty="0">
                          <a:solidFill>
                            <a:schemeClr val="bg1"/>
                          </a:solidFill>
                        </a:rPr>
                        <a:t>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4BF43"/>
                    </a:solidFill>
                  </a:tcPr>
                </a:tc>
                <a:tc>
                  <a:txBody>
                    <a:bodyPr/>
                    <a:lstStyle/>
                    <a:p>
                      <a:r>
                        <a:rPr lang="en-US" sz="1500">
                          <a:solidFill>
                            <a:schemeClr val="bg1"/>
                          </a:solidFill>
                        </a:rPr>
                        <a:t>Phase 1 Program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4BF43"/>
                    </a:solidFill>
                  </a:tcPr>
                </a:tc>
                <a:tc>
                  <a:txBody>
                    <a:bodyPr/>
                    <a:lstStyle/>
                    <a:p>
                      <a:r>
                        <a:rPr lang="en-US" sz="1500">
                          <a:solidFill>
                            <a:schemeClr val="bg1"/>
                          </a:solidFill>
                        </a:rPr>
                        <a:t>Phase 2 Program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4BF43"/>
                    </a:solidFill>
                  </a:tcPr>
                </a:tc>
                <a:extLst>
                  <a:ext uri="{0D108BD9-81ED-4DB2-BD59-A6C34878D82A}">
                    <a16:rowId xmlns:a16="http://schemas.microsoft.com/office/drawing/2014/main" val="2680050812"/>
                  </a:ext>
                </a:extLst>
              </a:tr>
              <a:tr h="321534">
                <a:tc>
                  <a:txBody>
                    <a:bodyPr/>
                    <a:lstStyle/>
                    <a:p>
                      <a:pPr lvl="0" algn="l"/>
                      <a:r>
                        <a:rPr lang="en-US" sz="1500" b="1"/>
                        <a:t>Voucher Budget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b="0"/>
                        <a:t>$44.25M</a:t>
                      </a:r>
                      <a:endParaRPr lang="en-US" sz="15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a:t>$45M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1974030"/>
                  </a:ext>
                </a:extLst>
              </a:tr>
              <a:tr h="321534">
                <a:tc>
                  <a:txBody>
                    <a:bodyPr/>
                    <a:lstStyle/>
                    <a:p>
                      <a:pPr lvl="0" algn="l"/>
                      <a:r>
                        <a:rPr lang="en-US" sz="1500" b="1"/>
                        <a:t>Eligible vehicles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b="0"/>
                        <a:t>Class 2b – Class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a:t>Class 2b – Class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2245988"/>
                  </a:ext>
                </a:extLst>
              </a:tr>
              <a:tr h="321534">
                <a:tc>
                  <a:txBody>
                    <a:bodyPr/>
                    <a:lstStyle/>
                    <a:p>
                      <a:pPr lvl="0" algn="l"/>
                      <a:r>
                        <a:rPr lang="en-US" sz="1500" b="1"/>
                        <a:t>Eligible locations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r>
                        <a:rPr lang="en-US" sz="1500" b="0"/>
                        <a:t>Camden, Newark, New Brunswick, and Shore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a:t>Statewide, with EJ community bonuses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7678693"/>
                  </a:ext>
                </a:extLst>
              </a:tr>
              <a:tr h="1010534">
                <a:tc>
                  <a:txBody>
                    <a:bodyPr/>
                    <a:lstStyle/>
                    <a:p>
                      <a:pPr lvl="0" algn="l"/>
                      <a:r>
                        <a:rPr lang="en-US" sz="1500" b="1"/>
                        <a:t>Eligible vendors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0" indent="-285750">
                        <a:buFont typeface="Arial" panose="020B0604020202020204" pitchFamily="34" charset="0"/>
                        <a:buChar char="•"/>
                      </a:pPr>
                      <a:r>
                        <a:rPr lang="en-US" sz="1500" b="0" u="none" dirty="0"/>
                        <a:t>NJ-registered entity, in good standing</a:t>
                      </a:r>
                    </a:p>
                    <a:p>
                      <a:pPr marL="285750" lvl="0" indent="-285750">
                        <a:buFont typeface="Arial" panose="020B0604020202020204" pitchFamily="34" charset="0"/>
                        <a:buChar char="•"/>
                      </a:pPr>
                      <a:r>
                        <a:rPr lang="en-US" sz="1500" b="0" dirty="0"/>
                        <a:t>12 months experience </a:t>
                      </a:r>
                    </a:p>
                    <a:p>
                      <a:pPr marL="285750" lvl="0" indent="-285750">
                        <a:buFont typeface="Arial" panose="020B0604020202020204" pitchFamily="34" charset="0"/>
                        <a:buChar char="•"/>
                      </a:pPr>
                      <a:r>
                        <a:rPr lang="en-US" sz="1500" b="0" dirty="0"/>
                        <a:t>Good standing checks</a:t>
                      </a:r>
                    </a:p>
                    <a:p>
                      <a:pPr marL="285750" lvl="0" indent="-285750">
                        <a:buFont typeface="Arial" panose="020B0604020202020204" pitchFamily="34" charset="0"/>
                        <a:buChar char="•"/>
                      </a:pPr>
                      <a:r>
                        <a:rPr lang="en-US" sz="1500" b="0" dirty="0"/>
                        <a:t>No application fee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1500" b="0">
                          <a:solidFill>
                            <a:schemeClr val="tx1"/>
                          </a:solidFill>
                        </a:rPr>
                        <a:t>No change to eligibility, but pays one-time $1,000 fee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2293099"/>
                  </a:ext>
                </a:extLst>
              </a:tr>
              <a:tr h="780867">
                <a:tc>
                  <a:txBody>
                    <a:bodyPr/>
                    <a:lstStyle/>
                    <a:p>
                      <a:pPr lvl="0" algn="l"/>
                      <a:r>
                        <a:rPr lang="en-US" sz="1500" b="1" dirty="0"/>
                        <a:t>Eligible purchasers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0" indent="-285750">
                        <a:buFont typeface="Arial" panose="020B0604020202020204" pitchFamily="34" charset="0"/>
                        <a:buChar char="•"/>
                      </a:pPr>
                      <a:r>
                        <a:rPr lang="en-US" sz="1500" b="0" dirty="0"/>
                        <a:t>NJ-registered commercial or institutional entities</a:t>
                      </a:r>
                    </a:p>
                    <a:p>
                      <a:pPr marL="285750" lvl="0" indent="-285750">
                        <a:buFont typeface="Arial" panose="020B0604020202020204" pitchFamily="34" charset="0"/>
                        <a:buChar char="•"/>
                      </a:pPr>
                      <a:r>
                        <a:rPr lang="en-US" sz="1500" b="0" dirty="0"/>
                        <a:t>Must be vehicle owner &amp; not have </a:t>
                      </a:r>
                      <a:r>
                        <a:rPr lang="en-US" sz="1500" b="0"/>
                        <a:t>prior funding</a:t>
                      </a:r>
                      <a:endParaRPr lang="en-US" sz="1500" b="0" dirty="0"/>
                    </a:p>
                    <a:p>
                      <a:pPr marL="285750" lvl="0" indent="-285750">
                        <a:buFont typeface="Arial" panose="020B0604020202020204" pitchFamily="34" charset="0"/>
                        <a:buChar char="•"/>
                      </a:pPr>
                      <a:r>
                        <a:rPr lang="en-US" sz="1500" b="0" dirty="0"/>
                        <a:t>Pays $1,000 app fee (w/ hardship waiver)</a:t>
                      </a:r>
                      <a:endParaRPr lang="en-US" sz="15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1500" b="0">
                          <a:solidFill>
                            <a:schemeClr val="tx1"/>
                          </a:solidFill>
                        </a:rPr>
                        <a:t>No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5868165"/>
                  </a:ext>
                </a:extLst>
              </a:tr>
              <a:tr h="321534">
                <a:tc>
                  <a:txBody>
                    <a:bodyPr/>
                    <a:lstStyle/>
                    <a:p>
                      <a:pPr lvl="0" algn="l"/>
                      <a:r>
                        <a:rPr lang="en-US" sz="1500" b="1"/>
                        <a:t>Voucher Expires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0" u="none">
                          <a:solidFill>
                            <a:schemeClr val="tx1"/>
                          </a:solidFill>
                        </a:rPr>
                        <a:t>6 months with up to 12-month extension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a:t>1 year base with 6-month extension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3625823"/>
                  </a:ext>
                </a:extLst>
              </a:tr>
              <a:tr h="321534">
                <a:tc>
                  <a:txBody>
                    <a:bodyPr/>
                    <a:lstStyle/>
                    <a:p>
                      <a:pPr lvl="0" algn="l"/>
                      <a:r>
                        <a:rPr lang="en-US" sz="1500" b="1" u="none"/>
                        <a:t>Voucher Base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r>
                        <a:rPr lang="en-US" sz="1500" b="0" u="none"/>
                        <a:t>$25,000 - $100,000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r>
                        <a:rPr lang="en-US" sz="1500" b="0" u="none"/>
                        <a:t>$20,000 - $175,000</a:t>
                      </a:r>
                      <a:endParaRPr lang="en-US" sz="1500" b="0" u="none" kern="120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166503"/>
                  </a:ext>
                </a:extLst>
              </a:tr>
              <a:tr h="1240201">
                <a:tc>
                  <a:txBody>
                    <a:bodyPr/>
                    <a:lstStyle/>
                    <a:p>
                      <a:pPr lvl="0" algn="l"/>
                      <a:r>
                        <a:rPr lang="en-US" sz="1500" b="1"/>
                        <a:t>Stackable Voucher Bonuses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t>Small Business (+25%)</a:t>
                      </a:r>
                    </a:p>
                    <a:p>
                      <a:pPr marL="342900" lvl="0" indent="-342900">
                        <a:buFont typeface="Arial" panose="020B0604020202020204" pitchFamily="34" charset="0"/>
                        <a:buChar char="•"/>
                      </a:pPr>
                      <a:r>
                        <a:rPr lang="en-US" sz="1500" b="0"/>
                        <a:t>NJ manufacturing (+25%)</a:t>
                      </a:r>
                    </a:p>
                    <a:p>
                      <a:pPr marL="342900" lvl="0" indent="-342900">
                        <a:buFont typeface="Arial" panose="020B0604020202020204" pitchFamily="34" charset="0"/>
                        <a:buChar char="•"/>
                      </a:pPr>
                      <a:r>
                        <a:rPr lang="en-US" sz="1500" b="0"/>
                        <a:t>Certified WMVOB (+$4k)</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t>Scrappage (+$2k)</a:t>
                      </a:r>
                    </a:p>
                    <a:p>
                      <a:pPr marL="342900" lvl="0" indent="-342900">
                        <a:buFont typeface="Arial" panose="020B0604020202020204" pitchFamily="34" charset="0"/>
                        <a:buChar char="•"/>
                      </a:pPr>
                      <a:r>
                        <a:rPr lang="en-US" sz="1500" b="0"/>
                        <a:t>Driver Readiness (+$2k)</a:t>
                      </a:r>
                      <a:endParaRPr lang="en-US" sz="1500" b="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t>No change to small biz &amp; NJ manufacturing bonus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t>Changed WMVOB from flat $ to % basis (+4%)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t>Removed scrappage &amp; driver readiness bonuses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t>Added EJ Bonus (+10%)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t>Added School bus bonus (+25%)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4916886"/>
                  </a:ext>
                </a:extLst>
              </a:tr>
              <a:tr h="965111">
                <a:tc>
                  <a:txBody>
                    <a:bodyPr/>
                    <a:lstStyle/>
                    <a:p>
                      <a:pPr lvl="0" algn="l"/>
                      <a:r>
                        <a:rPr lang="en-US" sz="1500" b="1"/>
                        <a:t>Caps and set asides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76835" lvl="0" indent="-285750" algn="just" eaLnBrk="0" hangingPunct="0">
                        <a:lnSpc>
                          <a:spcPct val="100000"/>
                        </a:lnSpc>
                        <a:spcBef>
                          <a:spcPts val="0"/>
                        </a:spcBef>
                        <a:spcAft>
                          <a:spcPts val="0"/>
                        </a:spcAft>
                        <a:buFont typeface="Arial" panose="020B0604020202020204" pitchFamily="34" charset="0"/>
                        <a:buChar char="•"/>
                      </a:pPr>
                      <a:r>
                        <a:rPr lang="en-US" sz="1500">
                          <a:effectLst/>
                        </a:rPr>
                        <a:t>Capped at 100% Vehicle Cost</a:t>
                      </a:r>
                    </a:p>
                    <a:p>
                      <a:pPr marL="285750" marR="76835" lvl="0" indent="-285750" algn="just" eaLnBrk="0" hangingPunct="0">
                        <a:lnSpc>
                          <a:spcPct val="100000"/>
                        </a:lnSpc>
                        <a:spcBef>
                          <a:spcPts val="0"/>
                        </a:spcBef>
                        <a:spcAft>
                          <a:spcPts val="0"/>
                        </a:spcAft>
                        <a:buFont typeface="Arial" panose="020B0604020202020204" pitchFamily="34" charset="0"/>
                        <a:buChar char="•"/>
                      </a:pPr>
                      <a:r>
                        <a:rPr lang="en-US" sz="1500">
                          <a:effectLst/>
                        </a:rPr>
                        <a:t>$1.5M per EIN</a:t>
                      </a:r>
                    </a:p>
                    <a:p>
                      <a:pPr marL="285750" marR="76835" lvl="0" indent="-285750" algn="just" eaLnBrk="0" hangingPunct="0">
                        <a:lnSpc>
                          <a:spcPct val="100000"/>
                        </a:lnSpc>
                        <a:spcBef>
                          <a:spcPts val="0"/>
                        </a:spcBef>
                        <a:spcAft>
                          <a:spcPts val="0"/>
                        </a:spcAft>
                        <a:buFont typeface="Arial" panose="020B0604020202020204" pitchFamily="34" charset="0"/>
                        <a:buChar char="•"/>
                      </a:pPr>
                      <a:r>
                        <a:rPr lang="en-US" sz="1500">
                          <a:effectLst/>
                        </a:rPr>
                        <a:t>$2M set aside per community</a:t>
                      </a:r>
                    </a:p>
                    <a:p>
                      <a:pPr marL="285750" marR="76835" lvl="0" indent="-285750" algn="just" eaLnBrk="0" hangingPunct="0">
                        <a:lnSpc>
                          <a:spcPct val="100000"/>
                        </a:lnSpc>
                        <a:spcBef>
                          <a:spcPts val="0"/>
                        </a:spcBef>
                        <a:spcAft>
                          <a:spcPts val="0"/>
                        </a:spcAft>
                        <a:buFont typeface="Arial" panose="020B0604020202020204" pitchFamily="34" charset="0"/>
                        <a:buChar char="•"/>
                      </a:pPr>
                      <a:r>
                        <a:rPr lang="en-US" sz="1500">
                          <a:effectLst/>
                        </a:rPr>
                        <a:t>$5M set aside for small biz</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a:lnSpc>
                          <a:spcPct val="107000"/>
                        </a:lnSpc>
                        <a:spcBef>
                          <a:spcPts val="0"/>
                        </a:spcBef>
                        <a:spcAft>
                          <a:spcPts val="0"/>
                        </a:spcAft>
                        <a:buFont typeface="Arial" panose="020B0604020202020204" pitchFamily="34" charset="0"/>
                        <a:buChar char="•"/>
                      </a:pPr>
                      <a:r>
                        <a:rPr lang="en-US" sz="1500" dirty="0">
                          <a:effectLst/>
                        </a:rPr>
                        <a:t>No change to cap</a:t>
                      </a:r>
                    </a:p>
                    <a:p>
                      <a:pPr marL="285750" marR="0" indent="-285750" algn="l">
                        <a:lnSpc>
                          <a:spcPct val="107000"/>
                        </a:lnSpc>
                        <a:spcBef>
                          <a:spcPts val="0"/>
                        </a:spcBef>
                        <a:spcAft>
                          <a:spcPts val="0"/>
                        </a:spcAft>
                        <a:buFont typeface="Arial" panose="020B0604020202020204" pitchFamily="34" charset="0"/>
                        <a:buChar char="•"/>
                      </a:pPr>
                      <a:r>
                        <a:rPr lang="en-US" sz="1500" dirty="0">
                          <a:effectLst/>
                        </a:rPr>
                        <a:t>$3M per EIN</a:t>
                      </a:r>
                    </a:p>
                    <a:p>
                      <a:pPr marL="285750" marR="0" indent="-285750" algn="l">
                        <a:lnSpc>
                          <a:spcPct val="107000"/>
                        </a:lnSpc>
                        <a:spcBef>
                          <a:spcPts val="0"/>
                        </a:spcBef>
                        <a:spcAft>
                          <a:spcPts val="0"/>
                        </a:spcAft>
                        <a:buFont typeface="Arial" panose="020B0604020202020204" pitchFamily="34" charset="0"/>
                        <a:buChar char="•"/>
                      </a:pPr>
                      <a:r>
                        <a:rPr lang="en-US" sz="1500" dirty="0">
                          <a:effectLst/>
                        </a:rPr>
                        <a:t>$15M set aside for EJ communities</a:t>
                      </a:r>
                    </a:p>
                    <a:p>
                      <a:pPr marL="285750" marR="0" indent="-285750" algn="l">
                        <a:lnSpc>
                          <a:spcPct val="107000"/>
                        </a:lnSpc>
                        <a:spcBef>
                          <a:spcPts val="0"/>
                        </a:spcBef>
                        <a:spcAft>
                          <a:spcPts val="0"/>
                        </a:spcAft>
                        <a:buFont typeface="Arial" panose="020B0604020202020204" pitchFamily="34" charset="0"/>
                        <a:buChar char="•"/>
                      </a:pPr>
                      <a:r>
                        <a:rPr lang="en-US" sz="1500" dirty="0">
                          <a:effectLst/>
                        </a:rPr>
                        <a:t>$15M set aside for small businesses </a:t>
                      </a:r>
                      <a:endParaRPr lang="en-US" sz="1500" dirty="0">
                        <a:effectLst/>
                        <a:latin typeface="+mn-lt"/>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1403629"/>
                  </a:ext>
                </a:extLst>
              </a:tr>
            </a:tbl>
          </a:graphicData>
        </a:graphic>
      </p:graphicFrame>
    </p:spTree>
    <p:extLst>
      <p:ext uri="{BB962C8B-B14F-4D97-AF65-F5344CB8AC3E}">
        <p14:creationId xmlns:p14="http://schemas.microsoft.com/office/powerpoint/2010/main" val="3187618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83C-E9F3-4747-A3EC-DFA23E6140FA}"/>
              </a:ext>
            </a:extLst>
          </p:cNvPr>
          <p:cNvSpPr>
            <a:spLocks noGrp="1"/>
          </p:cNvSpPr>
          <p:nvPr>
            <p:ph type="title"/>
          </p:nvPr>
        </p:nvSpPr>
        <p:spPr/>
        <p:txBody>
          <a:bodyPr/>
          <a:lstStyle/>
          <a:p>
            <a:r>
              <a:rPr lang="en-US" dirty="0"/>
              <a:t>NJZIP Help Desk – Rutgers VTC	</a:t>
            </a:r>
          </a:p>
        </p:txBody>
      </p:sp>
      <p:sp>
        <p:nvSpPr>
          <p:cNvPr id="3" name="Content Placeholder 2">
            <a:extLst>
              <a:ext uri="{FF2B5EF4-FFF2-40B4-BE49-F238E27FC236}">
                <a16:creationId xmlns:a16="http://schemas.microsoft.com/office/drawing/2014/main" id="{FBF0CBEE-8370-4C27-A44E-EA509B30A921}"/>
              </a:ext>
            </a:extLst>
          </p:cNvPr>
          <p:cNvSpPr>
            <a:spLocks noGrp="1"/>
          </p:cNvSpPr>
          <p:nvPr>
            <p:ph idx="1"/>
          </p:nvPr>
        </p:nvSpPr>
        <p:spPr>
          <a:xfrm>
            <a:off x="290422" y="1101665"/>
            <a:ext cx="11611155" cy="4908430"/>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mn-ea"/>
                <a:cs typeface="+mn-cs"/>
              </a:rPr>
              <a:t>The Voorhees Transportation Center is working with NJEDA to develop and staff a new NJZIP “help desk”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mn-ea"/>
                <a:cs typeface="+mn-cs"/>
              </a:rPr>
              <a:t>Purpose: To assist purchasers with the application process and provide assistance with planning for electric vehicle ownership.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mn-ea"/>
                <a:cs typeface="+mn-cs"/>
              </a:rPr>
              <a:t>Live information sessions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mn-ea"/>
                <a:cs typeface="+mn-cs"/>
              </a:rPr>
              <a:t>Resource website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Webinars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Fact sheets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FAQs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Case studies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mn-cs"/>
              </a:rPr>
              <a:t>Short informational videos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mn-ea"/>
                <a:cs typeface="+mn-cs"/>
              </a:rPr>
              <a:t>Telephone or Text for personalized help</a:t>
            </a:r>
          </a:p>
          <a:p>
            <a:endParaRPr lang="en-US" dirty="0"/>
          </a:p>
        </p:txBody>
      </p:sp>
      <p:sp>
        <p:nvSpPr>
          <p:cNvPr id="5" name="Slide Number Placeholder 4">
            <a:extLst>
              <a:ext uri="{FF2B5EF4-FFF2-40B4-BE49-F238E27FC236}">
                <a16:creationId xmlns:a16="http://schemas.microsoft.com/office/drawing/2014/main" id="{86B00C3A-1A79-4F0D-A525-D5C598EA658D}"/>
              </a:ext>
            </a:extLst>
          </p:cNvPr>
          <p:cNvSpPr>
            <a:spLocks noGrp="1"/>
          </p:cNvSpPr>
          <p:nvPr>
            <p:ph type="sldNum" sz="quarter" idx="12"/>
          </p:nvPr>
        </p:nvSpPr>
        <p:spPr/>
        <p:txBody>
          <a:bodyPr/>
          <a:lstStyle/>
          <a:p>
            <a:fld id="{B75BCFC9-E82B-4944-A120-443CA75A443F}" type="slidenum">
              <a:rPr lang="en-US" smtClean="0"/>
              <a:pPr/>
              <a:t>5</a:t>
            </a:fld>
            <a:endParaRPr lang="en-US"/>
          </a:p>
        </p:txBody>
      </p:sp>
      <p:pic>
        <p:nvPicPr>
          <p:cNvPr id="6" name="Picture 5">
            <a:extLst>
              <a:ext uri="{FF2B5EF4-FFF2-40B4-BE49-F238E27FC236}">
                <a16:creationId xmlns:a16="http://schemas.microsoft.com/office/drawing/2014/main" id="{E1874562-9FAC-4F21-89C2-6FBFF69ED637}"/>
              </a:ext>
            </a:extLst>
          </p:cNvPr>
          <p:cNvPicPr>
            <a:picLocks noChangeAspect="1"/>
          </p:cNvPicPr>
          <p:nvPr/>
        </p:nvPicPr>
        <p:blipFill>
          <a:blip r:embed="rId2"/>
          <a:stretch>
            <a:fillRect/>
          </a:stretch>
        </p:blipFill>
        <p:spPr>
          <a:xfrm>
            <a:off x="7244158" y="2655091"/>
            <a:ext cx="4066384" cy="4066384"/>
          </a:xfrm>
          <a:prstGeom prst="rect">
            <a:avLst/>
          </a:prstGeom>
        </p:spPr>
      </p:pic>
    </p:spTree>
    <p:extLst>
      <p:ext uri="{BB962C8B-B14F-4D97-AF65-F5344CB8AC3E}">
        <p14:creationId xmlns:p14="http://schemas.microsoft.com/office/powerpoint/2010/main" val="2355810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F184E7-1CCE-22F6-75F6-5938A112791F}"/>
              </a:ext>
            </a:extLst>
          </p:cNvPr>
          <p:cNvSpPr>
            <a:spLocks noGrp="1"/>
          </p:cNvSpPr>
          <p:nvPr>
            <p:ph type="title"/>
          </p:nvPr>
        </p:nvSpPr>
        <p:spPr>
          <a:xfrm>
            <a:off x="381000" y="365125"/>
            <a:ext cx="10974388" cy="1325563"/>
          </a:xfrm>
        </p:spPr>
        <p:txBody>
          <a:bodyPr/>
          <a:lstStyle/>
          <a:p>
            <a:r>
              <a:rPr lang="en-US" dirty="0">
                <a:solidFill>
                  <a:srgbClr val="00597C"/>
                </a:solidFill>
              </a:rPr>
              <a:t>What kinds of topics we’ll cover:</a:t>
            </a:r>
          </a:p>
        </p:txBody>
      </p:sp>
      <p:sp>
        <p:nvSpPr>
          <p:cNvPr id="3" name="Content Placeholder 2">
            <a:extLst>
              <a:ext uri="{FF2B5EF4-FFF2-40B4-BE49-F238E27FC236}">
                <a16:creationId xmlns:a16="http://schemas.microsoft.com/office/drawing/2014/main" id="{A2FC09D1-58AD-BC06-3887-0A98B6579532}"/>
              </a:ext>
            </a:extLst>
          </p:cNvPr>
          <p:cNvSpPr>
            <a:spLocks noGrp="1"/>
          </p:cNvSpPr>
          <p:nvPr>
            <p:ph sz="half" idx="2"/>
          </p:nvPr>
        </p:nvSpPr>
        <p:spPr>
          <a:xfrm>
            <a:off x="249635" y="1567656"/>
            <a:ext cx="11692730" cy="3684588"/>
          </a:xfrm>
        </p:spPr>
        <p:txBody>
          <a:bodyPr>
            <a:noAutofit/>
          </a:bodyPr>
          <a:lstStyle/>
          <a:p>
            <a:r>
              <a:rPr lang="en-US" sz="2400" dirty="0">
                <a:solidFill>
                  <a:schemeClr val="tx1"/>
                </a:solidFill>
                <a:cs typeface="Calibri" panose="020F0502020204030204" pitchFamily="34" charset="0"/>
              </a:rPr>
              <a:t>Determining which vehicles are best suited to meet the business’s needs;</a:t>
            </a:r>
          </a:p>
          <a:p>
            <a:r>
              <a:rPr lang="en-US" sz="2400" dirty="0">
                <a:solidFill>
                  <a:schemeClr val="tx1"/>
                </a:solidFill>
                <a:cs typeface="Calibri" panose="020F0502020204030204" pitchFamily="34" charset="0"/>
              </a:rPr>
              <a:t>Understanding the costs of purchasing and operating ZE MHDVs;</a:t>
            </a:r>
          </a:p>
          <a:p>
            <a:r>
              <a:rPr lang="en-US" sz="2400" dirty="0">
                <a:solidFill>
                  <a:schemeClr val="tx1"/>
                </a:solidFill>
                <a:cs typeface="Calibri" panose="020F0502020204030204" pitchFamily="34" charset="0"/>
              </a:rPr>
              <a:t>Identifying what charging infrastructure businesses may need to accommodate their electrification plans, </a:t>
            </a:r>
          </a:p>
          <a:p>
            <a:r>
              <a:rPr lang="en-US" sz="2400" dirty="0">
                <a:solidFill>
                  <a:schemeClr val="tx1"/>
                </a:solidFill>
                <a:cs typeface="Calibri" panose="020F0502020204030204" pitchFamily="34" charset="0"/>
              </a:rPr>
              <a:t>Fleet operation needs and behavior adaptation.</a:t>
            </a:r>
          </a:p>
        </p:txBody>
      </p:sp>
      <p:sp>
        <p:nvSpPr>
          <p:cNvPr id="5" name="Content Placeholder 4">
            <a:extLst>
              <a:ext uri="{FF2B5EF4-FFF2-40B4-BE49-F238E27FC236}">
                <a16:creationId xmlns:a16="http://schemas.microsoft.com/office/drawing/2014/main" id="{B9588E36-A52B-87EF-0625-8A1BA75B8CEA}"/>
              </a:ext>
            </a:extLst>
          </p:cNvPr>
          <p:cNvSpPr>
            <a:spLocks noGrp="1"/>
          </p:cNvSpPr>
          <p:nvPr>
            <p:ph sz="quarter" idx="4"/>
          </p:nvPr>
        </p:nvSpPr>
        <p:spPr>
          <a:xfrm>
            <a:off x="371475" y="4329511"/>
            <a:ext cx="11715751" cy="3684588"/>
          </a:xfrm>
        </p:spPr>
        <p:txBody>
          <a:bodyPr>
            <a:normAutofit/>
          </a:bodyPr>
          <a:lstStyle/>
          <a:p>
            <a:r>
              <a:rPr lang="en-US" sz="2400" b="0" i="0" u="none" strike="noStrike" baseline="0" dirty="0">
                <a:solidFill>
                  <a:srgbClr val="000000"/>
                </a:solidFill>
              </a:rPr>
              <a:t>Navigating the application portal; </a:t>
            </a:r>
          </a:p>
          <a:p>
            <a:r>
              <a:rPr lang="en-US" sz="2400" b="0" i="0" u="none" strike="noStrike" baseline="0" dirty="0">
                <a:solidFill>
                  <a:srgbClr val="000000"/>
                </a:solidFill>
              </a:rPr>
              <a:t>Securing businesses certifications and tax clearance certificates; </a:t>
            </a:r>
          </a:p>
          <a:p>
            <a:r>
              <a:rPr lang="en-US" sz="2400" b="0" i="0" u="none" strike="noStrike" baseline="0" dirty="0">
                <a:solidFill>
                  <a:srgbClr val="000000"/>
                </a:solidFill>
              </a:rPr>
              <a:t>Understanding requirements for registering and insuring vehicles; and </a:t>
            </a:r>
          </a:p>
          <a:p>
            <a:r>
              <a:rPr lang="en-US" sz="2400" b="0" i="0" u="none" strike="noStrike" baseline="0" dirty="0">
                <a:solidFill>
                  <a:srgbClr val="000000"/>
                </a:solidFill>
              </a:rPr>
              <a:t>Reviewing draft application forms for completeness and accuracy. </a:t>
            </a:r>
          </a:p>
          <a:p>
            <a:endParaRPr lang="en-US" dirty="0"/>
          </a:p>
        </p:txBody>
      </p:sp>
      <p:sp>
        <p:nvSpPr>
          <p:cNvPr id="10" name="Arrow: Right 9">
            <a:extLst>
              <a:ext uri="{FF2B5EF4-FFF2-40B4-BE49-F238E27FC236}">
                <a16:creationId xmlns:a16="http://schemas.microsoft.com/office/drawing/2014/main" id="{0B4A318F-57A5-4B39-B5D9-EA15D9392327}"/>
              </a:ext>
            </a:extLst>
          </p:cNvPr>
          <p:cNvSpPr/>
          <p:nvPr/>
        </p:nvSpPr>
        <p:spPr>
          <a:xfrm>
            <a:off x="95249" y="1042868"/>
            <a:ext cx="7477126" cy="438150"/>
          </a:xfrm>
          <a:prstGeom prst="rightArrow">
            <a:avLst>
              <a:gd name="adj1" fmla="val 100000"/>
              <a:gd name="adj2" fmla="val 54813"/>
            </a:avLst>
          </a:prstGeom>
          <a:solidFill>
            <a:srgbClr val="84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Personalized Technical Assistance</a:t>
            </a:r>
          </a:p>
        </p:txBody>
      </p:sp>
      <p:sp>
        <p:nvSpPr>
          <p:cNvPr id="11" name="Arrow: Right 10">
            <a:extLst>
              <a:ext uri="{FF2B5EF4-FFF2-40B4-BE49-F238E27FC236}">
                <a16:creationId xmlns:a16="http://schemas.microsoft.com/office/drawing/2014/main" id="{946A580B-80C9-47FA-A73E-226161CC319F}"/>
              </a:ext>
            </a:extLst>
          </p:cNvPr>
          <p:cNvSpPr/>
          <p:nvPr/>
        </p:nvSpPr>
        <p:spPr>
          <a:xfrm>
            <a:off x="95249" y="3804723"/>
            <a:ext cx="7477126" cy="438150"/>
          </a:xfrm>
          <a:prstGeom prst="rightArrow">
            <a:avLst>
              <a:gd name="adj1" fmla="val 100000"/>
              <a:gd name="adj2" fmla="val 54813"/>
            </a:avLst>
          </a:prstGeom>
          <a:solidFill>
            <a:srgbClr val="84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Procedural Assistance</a:t>
            </a:r>
          </a:p>
        </p:txBody>
      </p:sp>
    </p:spTree>
    <p:extLst>
      <p:ext uri="{BB962C8B-B14F-4D97-AF65-F5344CB8AC3E}">
        <p14:creationId xmlns:p14="http://schemas.microsoft.com/office/powerpoint/2010/main" val="4100933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3AECE-3582-0909-1FB5-65D4DBB28F1D}"/>
              </a:ext>
            </a:extLst>
          </p:cNvPr>
          <p:cNvSpPr>
            <a:spLocks noGrp="1"/>
          </p:cNvSpPr>
          <p:nvPr>
            <p:ph type="title"/>
          </p:nvPr>
        </p:nvSpPr>
        <p:spPr/>
        <p:txBody>
          <a:bodyPr/>
          <a:lstStyle/>
          <a:p>
            <a:r>
              <a:rPr lang="en-US" dirty="0"/>
              <a:t>How to reach us</a:t>
            </a:r>
          </a:p>
        </p:txBody>
      </p:sp>
      <p:sp>
        <p:nvSpPr>
          <p:cNvPr id="3" name="Content Placeholder 2">
            <a:extLst>
              <a:ext uri="{FF2B5EF4-FFF2-40B4-BE49-F238E27FC236}">
                <a16:creationId xmlns:a16="http://schemas.microsoft.com/office/drawing/2014/main" id="{E9EDC316-AAF5-8227-2D98-3CCF7964AC70}"/>
              </a:ext>
            </a:extLst>
          </p:cNvPr>
          <p:cNvSpPr>
            <a:spLocks noGrp="1"/>
          </p:cNvSpPr>
          <p:nvPr>
            <p:ph idx="1"/>
          </p:nvPr>
        </p:nvSpPr>
        <p:spPr/>
        <p:txBody>
          <a:bodyPr/>
          <a:lstStyle/>
          <a:p>
            <a:pPr marL="0" indent="0">
              <a:buNone/>
            </a:pPr>
            <a:r>
              <a:rPr lang="en-US" sz="2800" i="1" dirty="0">
                <a:latin typeface="Calibri" panose="020F0502020204030204" pitchFamily="34" charset="0"/>
                <a:cs typeface="Calibri" panose="020F0502020204030204" pitchFamily="34" charset="0"/>
              </a:rPr>
              <a:t>The help desk will be live starting mid-April 2023 when the application period opens.</a:t>
            </a:r>
          </a:p>
          <a:p>
            <a:pPr marL="0" indent="0">
              <a:buNone/>
            </a:pPr>
            <a:endParaRPr lang="en-US" sz="2800" dirty="0">
              <a:latin typeface="Calibri" panose="020F0502020204030204" pitchFamily="34" charset="0"/>
              <a:cs typeface="Calibri" panose="020F0502020204030204" pitchFamily="34" charset="0"/>
            </a:endParaRPr>
          </a:p>
          <a:p>
            <a:pPr marL="0" indent="0">
              <a:buNone/>
            </a:pPr>
            <a:r>
              <a:rPr lang="en-US" sz="2800" dirty="0">
                <a:latin typeface="Calibri" panose="020F0502020204030204" pitchFamily="34" charset="0"/>
                <a:cs typeface="Calibri" panose="020F0502020204030204" pitchFamily="34" charset="0"/>
              </a:rPr>
              <a:t>Website: </a:t>
            </a:r>
            <a:r>
              <a:rPr lang="en-US" sz="2800" dirty="0">
                <a:latin typeface="Calibri" panose="020F0502020204030204" pitchFamily="34" charset="0"/>
                <a:cs typeface="Calibri" panose="020F0502020204030204" pitchFamily="34" charset="0"/>
                <a:hlinkClick r:id="rId2"/>
              </a:rPr>
              <a:t>https://vtc.rutgers.edu/njzip/</a:t>
            </a:r>
            <a:endParaRPr lang="en-US" sz="2800" dirty="0">
              <a:latin typeface="Calibri" panose="020F0502020204030204" pitchFamily="34" charset="0"/>
              <a:cs typeface="Calibri" panose="020F0502020204030204" pitchFamily="34" charset="0"/>
            </a:endParaRPr>
          </a:p>
          <a:p>
            <a:pPr marL="0" indent="0">
              <a:buNone/>
            </a:pPr>
            <a:endParaRPr lang="en-US" sz="2800" dirty="0">
              <a:latin typeface="Calibri" panose="020F0502020204030204" pitchFamily="34" charset="0"/>
              <a:cs typeface="Calibri" panose="020F0502020204030204" pitchFamily="34" charset="0"/>
            </a:endParaRPr>
          </a:p>
          <a:p>
            <a:pPr marL="0" indent="0">
              <a:buNone/>
            </a:pPr>
            <a:r>
              <a:rPr lang="en-US" sz="2800" dirty="0">
                <a:latin typeface="Calibri" panose="020F0502020204030204" pitchFamily="34" charset="0"/>
                <a:cs typeface="Calibri" panose="020F0502020204030204" pitchFamily="34" charset="0"/>
              </a:rPr>
              <a:t>Email:  </a:t>
            </a:r>
            <a:r>
              <a:rPr lang="en-US" sz="2800" dirty="0">
                <a:latin typeface="Calibri" panose="020F0502020204030204" pitchFamily="34" charset="0"/>
                <a:cs typeface="Calibri" panose="020F0502020204030204" pitchFamily="34" charset="0"/>
                <a:hlinkClick r:id="rId3"/>
              </a:rPr>
              <a:t>njzip-help@ejb.Rutgers.edu</a:t>
            </a:r>
            <a:endParaRPr lang="en-US" sz="2800" dirty="0">
              <a:latin typeface="Calibri" panose="020F0502020204030204" pitchFamily="34" charset="0"/>
              <a:cs typeface="Calibri" panose="020F0502020204030204" pitchFamily="34" charset="0"/>
            </a:endParaRPr>
          </a:p>
          <a:p>
            <a:pPr marL="0" indent="0">
              <a:buNone/>
            </a:pPr>
            <a:endParaRPr lang="en-US" sz="2800" dirty="0">
              <a:latin typeface="Calibri" panose="020F0502020204030204" pitchFamily="34" charset="0"/>
              <a:cs typeface="Calibri" panose="020F0502020204030204" pitchFamily="34" charset="0"/>
            </a:endParaRPr>
          </a:p>
          <a:p>
            <a:pPr marL="0" indent="0">
              <a:buNone/>
            </a:pPr>
            <a:r>
              <a:rPr lang="en-US" sz="2800" dirty="0">
                <a:latin typeface="Calibri" panose="020F0502020204030204" pitchFamily="34" charset="0"/>
                <a:cs typeface="Calibri" panose="020F0502020204030204" pitchFamily="34" charset="0"/>
              </a:rPr>
              <a:t>Phone:  </a:t>
            </a:r>
            <a:r>
              <a:rPr lang="en-US" sz="2800" dirty="0">
                <a:effectLst/>
                <a:latin typeface="Calibri" panose="020F0502020204030204" pitchFamily="34" charset="0"/>
                <a:ea typeface="Times New Roman" panose="02020603050405020304" pitchFamily="18" charset="0"/>
              </a:rPr>
              <a:t>(732) 790-0663</a:t>
            </a:r>
            <a:br>
              <a:rPr lang="en-US" sz="2800" dirty="0">
                <a:latin typeface="Calibri" panose="020F0502020204030204" pitchFamily="34" charset="0"/>
                <a:cs typeface="Calibri" panose="020F0502020204030204" pitchFamily="34" charset="0"/>
              </a:rPr>
            </a:br>
            <a:endParaRPr lang="en-US" dirty="0"/>
          </a:p>
        </p:txBody>
      </p:sp>
      <p:pic>
        <p:nvPicPr>
          <p:cNvPr id="5" name="Picture 4" descr="A picture containing text, indoor, electronics, keyboard&#10;&#10;Description automatically generated">
            <a:extLst>
              <a:ext uri="{FF2B5EF4-FFF2-40B4-BE49-F238E27FC236}">
                <a16:creationId xmlns:a16="http://schemas.microsoft.com/office/drawing/2014/main" id="{76C34327-5D48-0E99-DC3E-FF51DA275F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5175" y="2978155"/>
            <a:ext cx="4238625" cy="3027358"/>
          </a:xfrm>
          <a:prstGeom prst="rect">
            <a:avLst/>
          </a:prstGeom>
        </p:spPr>
      </p:pic>
      <p:sp>
        <p:nvSpPr>
          <p:cNvPr id="6" name="Speech Bubble: Rectangle with Corners Rounded 5">
            <a:extLst>
              <a:ext uri="{FF2B5EF4-FFF2-40B4-BE49-F238E27FC236}">
                <a16:creationId xmlns:a16="http://schemas.microsoft.com/office/drawing/2014/main" id="{71043652-14F6-439D-8265-B21F2FE5737F}"/>
              </a:ext>
            </a:extLst>
          </p:cNvPr>
          <p:cNvSpPr/>
          <p:nvPr/>
        </p:nvSpPr>
        <p:spPr>
          <a:xfrm>
            <a:off x="4615363" y="5343257"/>
            <a:ext cx="2305553" cy="1015598"/>
          </a:xfrm>
          <a:prstGeom prst="wedgeRoundRectCallout">
            <a:avLst>
              <a:gd name="adj1" fmla="val -87364"/>
              <a:gd name="adj2" fmla="val -6702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278AEE3-27CD-4B89-A486-D0B0C2C41EA1}"/>
              </a:ext>
            </a:extLst>
          </p:cNvPr>
          <p:cNvSpPr txBox="1"/>
          <p:nvPr/>
        </p:nvSpPr>
        <p:spPr>
          <a:xfrm>
            <a:off x="4694348" y="5435557"/>
            <a:ext cx="2147581" cy="830997"/>
          </a:xfrm>
          <a:prstGeom prst="rect">
            <a:avLst/>
          </a:prstGeom>
          <a:noFill/>
        </p:spPr>
        <p:txBody>
          <a:bodyPr wrap="square" rtlCol="0">
            <a:spAutoFit/>
          </a:bodyPr>
          <a:lstStyle/>
          <a:p>
            <a:pPr algn="ctr"/>
            <a:r>
              <a:rPr lang="en-US" sz="2400" dirty="0"/>
              <a:t>Text feature coming soon!</a:t>
            </a:r>
          </a:p>
        </p:txBody>
      </p:sp>
    </p:spTree>
    <p:extLst>
      <p:ext uri="{BB962C8B-B14F-4D97-AF65-F5344CB8AC3E}">
        <p14:creationId xmlns:p14="http://schemas.microsoft.com/office/powerpoint/2010/main" val="4255984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C6A3FD-94C3-4A5A-A5CF-D09DC5FA86F0}"/>
              </a:ext>
            </a:extLst>
          </p:cNvPr>
          <p:cNvSpPr/>
          <p:nvPr/>
        </p:nvSpPr>
        <p:spPr>
          <a:xfrm>
            <a:off x="4454672" y="1703688"/>
            <a:ext cx="1498294" cy="438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C75CDC6-1D46-476A-B952-FC63AEA1E314}"/>
              </a:ext>
            </a:extLst>
          </p:cNvPr>
          <p:cNvSpPr/>
          <p:nvPr/>
        </p:nvSpPr>
        <p:spPr>
          <a:xfrm>
            <a:off x="4543734" y="3875050"/>
            <a:ext cx="5824767" cy="5307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BE2BA7-E26F-41D6-9368-2803D3C67CB9}"/>
              </a:ext>
            </a:extLst>
          </p:cNvPr>
          <p:cNvSpPr/>
          <p:nvPr/>
        </p:nvSpPr>
        <p:spPr>
          <a:xfrm>
            <a:off x="1916265" y="2782441"/>
            <a:ext cx="5756744" cy="4520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9390AF-1D69-4886-A5AB-F3C101B237B4}"/>
              </a:ext>
            </a:extLst>
          </p:cNvPr>
          <p:cNvSpPr>
            <a:spLocks noGrp="1"/>
          </p:cNvSpPr>
          <p:nvPr>
            <p:ph type="title"/>
          </p:nvPr>
        </p:nvSpPr>
        <p:spPr/>
        <p:txBody>
          <a:bodyPr/>
          <a:lstStyle/>
          <a:p>
            <a:r>
              <a:rPr lang="en-US" dirty="0"/>
              <a:t>Phase 2 Eligibility: Purchaser eligibility</a:t>
            </a:r>
          </a:p>
        </p:txBody>
      </p:sp>
      <p:sp>
        <p:nvSpPr>
          <p:cNvPr id="118" name="Slide Number Placeholder 5">
            <a:extLst>
              <a:ext uri="{FF2B5EF4-FFF2-40B4-BE49-F238E27FC236}">
                <a16:creationId xmlns:a16="http://schemas.microsoft.com/office/drawing/2014/main" id="{F96C008C-321B-4B19-857A-F02EBB88D6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5BCFC9-E82B-4944-A120-443CA75A443F}" type="slidenum">
              <a:rPr kumimoji="0" lang="en-US" sz="1000" b="1" i="0" u="none" strike="noStrike" kern="1200" cap="none" spc="0" normalizeH="0" baseline="0" noProof="0" smtClean="0">
                <a:ln>
                  <a:noFill/>
                </a:ln>
                <a:solidFill>
                  <a:srgbClr val="002F4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1" i="0" u="none" strike="noStrike" kern="1200" cap="none" spc="0" normalizeH="0" baseline="0" noProof="0">
              <a:ln>
                <a:noFill/>
              </a:ln>
              <a:solidFill>
                <a:srgbClr val="002F42"/>
              </a:solidFill>
              <a:effectLst/>
              <a:uLnTx/>
              <a:uFillTx/>
              <a:latin typeface="Arial" panose="020B0604020202020204"/>
              <a:ea typeface="+mn-ea"/>
              <a:cs typeface="+mn-cs"/>
            </a:endParaRPr>
          </a:p>
        </p:txBody>
      </p:sp>
      <p:sp>
        <p:nvSpPr>
          <p:cNvPr id="8" name="Arrow: Right 7">
            <a:extLst>
              <a:ext uri="{FF2B5EF4-FFF2-40B4-BE49-F238E27FC236}">
                <a16:creationId xmlns:a16="http://schemas.microsoft.com/office/drawing/2014/main" id="{09026C4A-8595-45FF-92CD-2020A1BEB7A2}"/>
              </a:ext>
            </a:extLst>
          </p:cNvPr>
          <p:cNvSpPr/>
          <p:nvPr/>
        </p:nvSpPr>
        <p:spPr>
          <a:xfrm>
            <a:off x="95249" y="1042868"/>
            <a:ext cx="7477126" cy="438150"/>
          </a:xfrm>
          <a:prstGeom prst="rightArrow">
            <a:avLst>
              <a:gd name="adj1" fmla="val 100000"/>
              <a:gd name="adj2" fmla="val 54813"/>
            </a:avLst>
          </a:prstGeom>
          <a:solidFill>
            <a:srgbClr val="84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a:t>  What customers are eligible for the program?</a:t>
            </a:r>
          </a:p>
        </p:txBody>
      </p:sp>
      <p:sp>
        <p:nvSpPr>
          <p:cNvPr id="14" name="Rectangle 13">
            <a:extLst>
              <a:ext uri="{FF2B5EF4-FFF2-40B4-BE49-F238E27FC236}">
                <a16:creationId xmlns:a16="http://schemas.microsoft.com/office/drawing/2014/main" id="{C7ACD08E-6F07-4921-A401-CF6725C421A0}"/>
              </a:ext>
            </a:extLst>
          </p:cNvPr>
          <p:cNvSpPr/>
          <p:nvPr/>
        </p:nvSpPr>
        <p:spPr>
          <a:xfrm>
            <a:off x="586354" y="4460037"/>
            <a:ext cx="3293883" cy="5307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050A776-C75B-427C-8831-BACB36329945}"/>
              </a:ext>
            </a:extLst>
          </p:cNvPr>
          <p:cNvSpPr/>
          <p:nvPr/>
        </p:nvSpPr>
        <p:spPr>
          <a:xfrm>
            <a:off x="586353" y="3847242"/>
            <a:ext cx="3373447" cy="5307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F706E15-4D06-4010-9E46-B578079C00CC}"/>
              </a:ext>
            </a:extLst>
          </p:cNvPr>
          <p:cNvSpPr txBox="1"/>
          <p:nvPr/>
        </p:nvSpPr>
        <p:spPr>
          <a:xfrm>
            <a:off x="27358" y="1559850"/>
            <a:ext cx="11851216" cy="4154984"/>
          </a:xfrm>
          <a:prstGeom prst="rect">
            <a:avLst/>
          </a:prstGeom>
          <a:noFill/>
        </p:spPr>
        <p:txBody>
          <a:bodyPr wrap="square" rtlCol="0">
            <a:spAutoFit/>
          </a:bodyPr>
          <a:lstStyle/>
          <a:p>
            <a:pPr lvl="1">
              <a:lnSpc>
                <a:spcPct val="150000"/>
              </a:lnSpc>
            </a:pPr>
            <a:r>
              <a:rPr lang="en-US" sz="2400"/>
              <a:t>New Jersey businesses and institutions that are in good standing</a:t>
            </a:r>
          </a:p>
          <a:p>
            <a:pPr>
              <a:lnSpc>
                <a:spcPct val="150000"/>
              </a:lnSpc>
            </a:pPr>
            <a:r>
              <a:rPr lang="en-US" sz="2400"/>
              <a:t>	+</a:t>
            </a:r>
          </a:p>
          <a:p>
            <a:pPr lvl="1">
              <a:lnSpc>
                <a:spcPct val="150000"/>
              </a:lnSpc>
            </a:pPr>
            <a:r>
              <a:rPr lang="en-US" sz="2400"/>
              <a:t>Purchase new, ZE medium- or heavy-duty vehicle(s) from approved vendor</a:t>
            </a:r>
          </a:p>
          <a:p>
            <a:pPr lvl="1">
              <a:lnSpc>
                <a:spcPct val="150000"/>
              </a:lnSpc>
            </a:pPr>
            <a:r>
              <a:rPr lang="en-US" sz="2400"/>
              <a:t>	+</a:t>
            </a:r>
          </a:p>
          <a:p>
            <a:pPr lvl="1">
              <a:lnSpc>
                <a:spcPct val="150000"/>
              </a:lnSpc>
            </a:pPr>
            <a:r>
              <a:rPr lang="en-US" sz="2400"/>
              <a:t>Register vehicle(s) in NJ and operate vehicle(s) 75% VMT or more in NJ for at least 3 continuous years after voucher disbursement</a:t>
            </a:r>
          </a:p>
          <a:p>
            <a:pPr lvl="1"/>
            <a:r>
              <a:rPr lang="en-US" sz="2400">
                <a:solidFill>
                  <a:srgbClr val="FF0000"/>
                </a:solidFill>
              </a:rPr>
              <a:t>	</a:t>
            </a:r>
          </a:p>
          <a:p>
            <a:endParaRPr lang="en-US" sz="2400"/>
          </a:p>
        </p:txBody>
      </p:sp>
    </p:spTree>
    <p:extLst>
      <p:ext uri="{BB962C8B-B14F-4D97-AF65-F5344CB8AC3E}">
        <p14:creationId xmlns:p14="http://schemas.microsoft.com/office/powerpoint/2010/main" val="80769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20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2000"/>
                                        <p:tgtEl>
                                          <p:spTgt spid="1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2000"/>
                                        <p:tgtEl>
                                          <p:spTgt spid="1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390AF-1D69-4886-A5AB-F3C101B237B4}"/>
              </a:ext>
            </a:extLst>
          </p:cNvPr>
          <p:cNvSpPr>
            <a:spLocks noGrp="1"/>
          </p:cNvSpPr>
          <p:nvPr>
            <p:ph type="title"/>
          </p:nvPr>
        </p:nvSpPr>
        <p:spPr/>
        <p:txBody>
          <a:bodyPr/>
          <a:lstStyle/>
          <a:p>
            <a:r>
              <a:rPr lang="en-US" dirty="0"/>
              <a:t>Phase 2 Eligibility: Vendor eligibility</a:t>
            </a:r>
          </a:p>
        </p:txBody>
      </p:sp>
      <p:sp>
        <p:nvSpPr>
          <p:cNvPr id="118" name="Slide Number Placeholder 5">
            <a:extLst>
              <a:ext uri="{FF2B5EF4-FFF2-40B4-BE49-F238E27FC236}">
                <a16:creationId xmlns:a16="http://schemas.microsoft.com/office/drawing/2014/main" id="{F96C008C-321B-4B19-857A-F02EBB88D6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5BCFC9-E82B-4944-A120-443CA75A443F}" type="slidenum">
              <a:rPr kumimoji="0" lang="en-US" sz="1000" b="1" i="0" u="none" strike="noStrike" kern="1200" cap="none" spc="0" normalizeH="0" baseline="0" noProof="0" smtClean="0">
                <a:ln>
                  <a:noFill/>
                </a:ln>
                <a:solidFill>
                  <a:srgbClr val="002F4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1" i="0" u="none" strike="noStrike" kern="1200" cap="none" spc="0" normalizeH="0" baseline="0" noProof="0">
              <a:ln>
                <a:noFill/>
              </a:ln>
              <a:solidFill>
                <a:srgbClr val="002F42"/>
              </a:solidFill>
              <a:effectLst/>
              <a:uLnTx/>
              <a:uFillTx/>
              <a:latin typeface="Arial" panose="020B0604020202020204"/>
              <a:ea typeface="+mn-ea"/>
              <a:cs typeface="+mn-cs"/>
            </a:endParaRPr>
          </a:p>
        </p:txBody>
      </p:sp>
      <p:sp>
        <p:nvSpPr>
          <p:cNvPr id="8" name="Arrow: Right 7">
            <a:extLst>
              <a:ext uri="{FF2B5EF4-FFF2-40B4-BE49-F238E27FC236}">
                <a16:creationId xmlns:a16="http://schemas.microsoft.com/office/drawing/2014/main" id="{09026C4A-8595-45FF-92CD-2020A1BEB7A2}"/>
              </a:ext>
            </a:extLst>
          </p:cNvPr>
          <p:cNvSpPr/>
          <p:nvPr/>
        </p:nvSpPr>
        <p:spPr>
          <a:xfrm>
            <a:off x="95249" y="1042868"/>
            <a:ext cx="7477126" cy="438150"/>
          </a:xfrm>
          <a:prstGeom prst="rightArrow">
            <a:avLst>
              <a:gd name="adj1" fmla="val 100000"/>
              <a:gd name="adj2" fmla="val 54813"/>
            </a:avLst>
          </a:prstGeom>
          <a:solidFill>
            <a:srgbClr val="84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a:t>  What is an ‘approved vendor’?</a:t>
            </a:r>
          </a:p>
        </p:txBody>
      </p:sp>
      <p:sp>
        <p:nvSpPr>
          <p:cNvPr id="9" name="Rectangle 8">
            <a:extLst>
              <a:ext uri="{FF2B5EF4-FFF2-40B4-BE49-F238E27FC236}">
                <a16:creationId xmlns:a16="http://schemas.microsoft.com/office/drawing/2014/main" id="{92BCF301-BF7C-4F56-9174-91D6AE1CEC8E}"/>
              </a:ext>
            </a:extLst>
          </p:cNvPr>
          <p:cNvSpPr/>
          <p:nvPr/>
        </p:nvSpPr>
        <p:spPr>
          <a:xfrm>
            <a:off x="959998" y="2804450"/>
            <a:ext cx="4488302" cy="4340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F6CA05-A633-4395-8EB8-BDF1BACD82FE}"/>
              </a:ext>
            </a:extLst>
          </p:cNvPr>
          <p:cNvSpPr/>
          <p:nvPr/>
        </p:nvSpPr>
        <p:spPr>
          <a:xfrm>
            <a:off x="3084664" y="3545761"/>
            <a:ext cx="3430435" cy="4340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1DE44B-02A5-4EF7-9163-693FBBF20518}"/>
              </a:ext>
            </a:extLst>
          </p:cNvPr>
          <p:cNvSpPr/>
          <p:nvPr/>
        </p:nvSpPr>
        <p:spPr>
          <a:xfrm>
            <a:off x="3133655" y="4299126"/>
            <a:ext cx="1986985" cy="4340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F706E15-4D06-4010-9E46-B578079C00CC}"/>
              </a:ext>
            </a:extLst>
          </p:cNvPr>
          <p:cNvSpPr txBox="1"/>
          <p:nvPr/>
        </p:nvSpPr>
        <p:spPr>
          <a:xfrm>
            <a:off x="0" y="1481018"/>
            <a:ext cx="11851216" cy="4339650"/>
          </a:xfrm>
          <a:prstGeom prst="rect">
            <a:avLst/>
          </a:prstGeom>
          <a:noFill/>
        </p:spPr>
        <p:txBody>
          <a:bodyPr wrap="square" rtlCol="0">
            <a:spAutoFit/>
          </a:bodyPr>
          <a:lstStyle/>
          <a:p>
            <a:pPr lvl="1"/>
            <a:r>
              <a:rPr lang="en-US" sz="2400" dirty="0"/>
              <a:t>A Vendor is a business which sells eligible zero-emission medium and/or heavy-duty vehicles to the purchaser (voucher applicant). Vendors can be approved by the program if they apply and are eligible, by:</a:t>
            </a:r>
          </a:p>
          <a:p>
            <a:pPr lvl="2"/>
            <a:endParaRPr lang="en-US" sz="1200" dirty="0"/>
          </a:p>
          <a:p>
            <a:pPr lvl="2"/>
            <a:r>
              <a:rPr lang="en-US" sz="2400" dirty="0"/>
              <a:t>Registering to do business in NJ and being in good standing</a:t>
            </a:r>
          </a:p>
          <a:p>
            <a:pPr lvl="2"/>
            <a:r>
              <a:rPr lang="en-US" sz="2400" dirty="0"/>
              <a:t>+</a:t>
            </a:r>
          </a:p>
          <a:p>
            <a:pPr lvl="2"/>
            <a:r>
              <a:rPr lang="en-US" sz="2400" dirty="0"/>
              <a:t>Having at least 12 months of experience with zero-emission vehicles</a:t>
            </a:r>
          </a:p>
          <a:p>
            <a:pPr lvl="2"/>
            <a:r>
              <a:rPr lang="en-US" sz="2400" dirty="0"/>
              <a:t>+</a:t>
            </a:r>
          </a:p>
          <a:p>
            <a:pPr lvl="2"/>
            <a:r>
              <a:rPr lang="en-US" sz="2400" dirty="0"/>
              <a:t>Agreeing to the voucher terms</a:t>
            </a:r>
          </a:p>
          <a:p>
            <a:pPr lvl="2"/>
            <a:r>
              <a:rPr lang="en-US" sz="2400" dirty="0"/>
              <a:t>+</a:t>
            </a:r>
          </a:p>
          <a:p>
            <a:pPr lvl="2"/>
            <a:r>
              <a:rPr lang="en-US" sz="2400" dirty="0"/>
              <a:t>Providing documentation and support to purchaser</a:t>
            </a:r>
          </a:p>
          <a:p>
            <a:endParaRPr lang="en-US" sz="2400" dirty="0"/>
          </a:p>
        </p:txBody>
      </p:sp>
    </p:spTree>
    <p:extLst>
      <p:ext uri="{BB962C8B-B14F-4D97-AF65-F5344CB8AC3E}">
        <p14:creationId xmlns:p14="http://schemas.microsoft.com/office/powerpoint/2010/main" val="176843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2000"/>
                                        <p:tgtEl>
                                          <p:spTgt spid="1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theme/theme1.xml><?xml version="1.0" encoding="utf-8"?>
<a:theme xmlns:a="http://schemas.openxmlformats.org/drawingml/2006/main" name="Office Theme">
  <a:themeElements>
    <a:clrScheme name="NJEDA">
      <a:dk1>
        <a:sysClr val="windowText" lastClr="000000"/>
      </a:dk1>
      <a:lt1>
        <a:sysClr val="window" lastClr="FFFFFF"/>
      </a:lt1>
      <a:dk2>
        <a:srgbClr val="555555"/>
      </a:dk2>
      <a:lt2>
        <a:srgbClr val="DDDDDD"/>
      </a:lt2>
      <a:accent1>
        <a:srgbClr val="84BF43"/>
      </a:accent1>
      <a:accent2>
        <a:srgbClr val="BAE30B"/>
      </a:accent2>
      <a:accent3>
        <a:srgbClr val="FADC33"/>
      </a:accent3>
      <a:accent4>
        <a:srgbClr val="00597C"/>
      </a:accent4>
      <a:accent5>
        <a:srgbClr val="002F42"/>
      </a:accent5>
      <a:accent6>
        <a:srgbClr val="001E2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0902-v1 NJEDA Template" id="{B6A5890A-DF74-454F-BEF3-E799FA84D37F}" vid="{D3B28814-5D53-4CD2-8458-3D6CC8C807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709fbd9-4829-44ca-bf87-09dab1cd78ed">
      <Terms xmlns="http://schemas.microsoft.com/office/infopath/2007/PartnerControls"/>
    </lcf76f155ced4ddcb4097134ff3c332f>
    <TaxCatchAll xmlns="5652fac5-c20f-4620-8a1a-4ec7599ed332" xsi:nil="true"/>
    <SharedWithUsers xmlns="5652fac5-c20f-4620-8a1a-4ec7599ed332">
      <UserInfo>
        <DisplayName>Kevin Lynch</DisplayName>
        <AccountId>4701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91F548EB24DE4DAB2C18A5B190C097" ma:contentTypeVersion="14" ma:contentTypeDescription="Create a new document." ma:contentTypeScope="" ma:versionID="78012365cd2a9e006de170bb130b934e">
  <xsd:schema xmlns:xsd="http://www.w3.org/2001/XMLSchema" xmlns:xs="http://www.w3.org/2001/XMLSchema" xmlns:p="http://schemas.microsoft.com/office/2006/metadata/properties" xmlns:ns2="5652fac5-c20f-4620-8a1a-4ec7599ed332" xmlns:ns3="3709fbd9-4829-44ca-bf87-09dab1cd78ed" targetNamespace="http://schemas.microsoft.com/office/2006/metadata/properties" ma:root="true" ma:fieldsID="6c7b393624aa844488e497f9fcc659f0" ns2:_="" ns3:_="">
    <xsd:import namespace="5652fac5-c20f-4620-8a1a-4ec7599ed332"/>
    <xsd:import namespace="3709fbd9-4829-44ca-bf87-09dab1cd78e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LengthInSeconds" minOccurs="0"/>
                <xsd:element ref="ns3:lcf76f155ced4ddcb4097134ff3c332f" minOccurs="0"/>
                <xsd:element ref="ns2:TaxCatchAll"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52fac5-c20f-4620-8a1a-4ec7599ed33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1c3997de-a951-4596-84ab-dd00952da4a4}" ma:internalName="TaxCatchAll" ma:showField="CatchAllData" ma:web="5652fac5-c20f-4620-8a1a-4ec7599ed33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709fbd9-4829-44ca-bf87-09dab1cd78e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43866a5-a1f1-4687-bbc9-01e29c035190"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D363E8-26A4-4A7B-9174-DF21E31B284B}">
  <ds:schemaRefs>
    <ds:schemaRef ds:uri="http://schemas.microsoft.com/office/2006/metadata/properties"/>
    <ds:schemaRef ds:uri="5652fac5-c20f-4620-8a1a-4ec7599ed33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709fbd9-4829-44ca-bf87-09dab1cd78ed"/>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7A3A4842-BB0B-4518-8889-9A99CBE80E1B}">
  <ds:schemaRefs>
    <ds:schemaRef ds:uri="http://schemas.microsoft.com/sharepoint/v3/contenttype/forms"/>
  </ds:schemaRefs>
</ds:datastoreItem>
</file>

<file path=customXml/itemProps3.xml><?xml version="1.0" encoding="utf-8"?>
<ds:datastoreItem xmlns:ds="http://schemas.openxmlformats.org/officeDocument/2006/customXml" ds:itemID="{BA1EF0F8-6F0E-4038-A35E-A714048572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52fac5-c20f-4620-8a1a-4ec7599ed332"/>
    <ds:schemaRef ds:uri="3709fbd9-4829-44ca-bf87-09dab1cd78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16243</TotalTime>
  <Words>3096</Words>
  <Application>Microsoft Office PowerPoint</Application>
  <PresentationFormat>Widescreen</PresentationFormat>
  <Paragraphs>414</Paragraphs>
  <Slides>28</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PowerPoint Presentation</vt:lpstr>
      <vt:lpstr>PowerPoint Presentation</vt:lpstr>
      <vt:lpstr>NJ ZIP Phase 2 program overview: At a glance</vt:lpstr>
      <vt:lpstr>NJ ZIP Pilot: Changes from Phase 1 to Phase 2</vt:lpstr>
      <vt:lpstr>NJZIP Help Desk – Rutgers VTC </vt:lpstr>
      <vt:lpstr>What kinds of topics we’ll cover:</vt:lpstr>
      <vt:lpstr>How to reach us</vt:lpstr>
      <vt:lpstr>Phase 2 Eligibility: Purchaser eligibility</vt:lpstr>
      <vt:lpstr>Phase 2 Eligibility: Vendor eligibility</vt:lpstr>
      <vt:lpstr>Phase 2 Vouchers: Vehicle eligibility and base values</vt:lpstr>
      <vt:lpstr>Phase 2 Vouchers: Bonuses</vt:lpstr>
      <vt:lpstr>Phase 2 Voucher: Limits and caps</vt:lpstr>
      <vt:lpstr>Example Voucher Calculation</vt:lpstr>
      <vt:lpstr>Purchaser application process: Overview</vt:lpstr>
      <vt:lpstr>Purchaser application process: Vendor Portion </vt:lpstr>
      <vt:lpstr>Purchaser application process: Vendor Portion (con’t.)</vt:lpstr>
      <vt:lpstr>PowerPoint Presentation</vt:lpstr>
      <vt:lpstr>Purchaser application process: Purchaser Portion</vt:lpstr>
      <vt:lpstr>Purchaser application process: Purchaser Part (con’t)</vt:lpstr>
      <vt:lpstr>Purchaser application process: Purchaser Portion (con’t)</vt:lpstr>
      <vt:lpstr>Purchaser application process: Purchaser Portion (con’t)</vt:lpstr>
      <vt:lpstr>Purchaser application process: Purchaser Part (con’t)</vt:lpstr>
      <vt:lpstr>Information and documents to have when you apply</vt:lpstr>
      <vt:lpstr>Information and documents to have when you apply</vt:lpstr>
      <vt:lpstr>Information and documents to have when you apply</vt:lpstr>
      <vt:lpstr>How to… Links for New Jersey State documents</vt:lpstr>
      <vt:lpstr>How to… Application and reference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Shaun Fernando</dc:creator>
  <cp:keywords>adoption</cp:keywords>
  <cp:lastModifiedBy>Jacob P. Behler</cp:lastModifiedBy>
  <cp:revision>4</cp:revision>
  <dcterms:created xsi:type="dcterms:W3CDTF">2020-09-03T06:13:10Z</dcterms:created>
  <dcterms:modified xsi:type="dcterms:W3CDTF">2023-03-24T18:43:09Z</dcterms:modified>
  <cp:category>adopton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0x0101003D91F548EB24DE4DAB2C18A5B190C097</vt:lpwstr>
  </property>
  <property fmtid="{D5CDD505-2E9C-101B-9397-08002B2CF9AE}" pid="3" name="Order">
    <vt:r8>1503200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y fmtid="{D5CDD505-2E9C-101B-9397-08002B2CF9AE}" pid="9" name="MediaServiceImageTags">
    <vt:lpwstr/>
  </property>
</Properties>
</file>